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64" r:id="rId3"/>
    <p:sldId id="282" r:id="rId4"/>
    <p:sldId id="262" r:id="rId5"/>
    <p:sldId id="263" r:id="rId6"/>
    <p:sldId id="265" r:id="rId7"/>
    <p:sldId id="283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68" r:id="rId17"/>
    <p:sldId id="269" r:id="rId18"/>
    <p:sldId id="270" r:id="rId19"/>
    <p:sldId id="284" r:id="rId20"/>
    <p:sldId id="267" r:id="rId21"/>
    <p:sldId id="256" r:id="rId22"/>
    <p:sldId id="257" r:id="rId23"/>
    <p:sldId id="258" r:id="rId24"/>
    <p:sldId id="259" r:id="rId25"/>
    <p:sldId id="260" r:id="rId26"/>
    <p:sldId id="261" r:id="rId27"/>
    <p:sldId id="279" r:id="rId28"/>
    <p:sldId id="280" r:id="rId29"/>
    <p:sldId id="281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222" autoAdjust="0"/>
  </p:normalViewPr>
  <p:slideViewPr>
    <p:cSldViewPr snapToGrid="0" snapToObjects="1">
      <p:cViewPr>
        <p:scale>
          <a:sx n="100" d="100"/>
          <a:sy n="100" d="100"/>
        </p:scale>
        <p:origin x="-408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slide" Target="slides/slide28.xml"/><Relationship Id="rId31" Type="http://schemas.openxmlformats.org/officeDocument/2006/relationships/printerSettings" Target="printerSettings/printerSettings1.bin"/><Relationship Id="rId32" Type="http://schemas.openxmlformats.org/officeDocument/2006/relationships/presProps" Target="presProps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viewProps" Target="viewProps.xml"/><Relationship Id="rId34" Type="http://schemas.openxmlformats.org/officeDocument/2006/relationships/theme" Target="theme/theme1.xml"/><Relationship Id="rId35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5/19/14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5/19/14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5/19/14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gradFill rotWithShape="0">
          <a:gsLst>
            <a:gs pos="0">
              <a:schemeClr val="bg1"/>
            </a:gs>
            <a:gs pos="5000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146050" y="138113"/>
            <a:ext cx="8836025" cy="5256212"/>
            <a:chOff x="92" y="87"/>
            <a:chExt cx="5566" cy="3311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2314" y="89"/>
              <a:ext cx="3344" cy="3080"/>
              <a:chOff x="2314" y="89"/>
              <a:chExt cx="3344" cy="3080"/>
            </a:xfrm>
          </p:grpSpPr>
          <p:grpSp>
            <p:nvGrpSpPr>
              <p:cNvPr id="13" name="Group 4"/>
              <p:cNvGrpSpPr>
                <a:grpSpLocks/>
              </p:cNvGrpSpPr>
              <p:nvPr/>
            </p:nvGrpSpPr>
            <p:grpSpPr bwMode="auto">
              <a:xfrm>
                <a:off x="5166" y="2047"/>
                <a:ext cx="492" cy="1122"/>
                <a:chOff x="5166" y="2047"/>
                <a:chExt cx="492" cy="1122"/>
              </a:xfrm>
            </p:grpSpPr>
            <p:grpSp>
              <p:nvGrpSpPr>
                <p:cNvPr id="37" name="Group 5"/>
                <p:cNvGrpSpPr>
                  <a:grpSpLocks/>
                </p:cNvGrpSpPr>
                <p:nvPr/>
              </p:nvGrpSpPr>
              <p:grpSpPr bwMode="auto">
                <a:xfrm>
                  <a:off x="5166" y="2839"/>
                  <a:ext cx="492" cy="330"/>
                  <a:chOff x="5166" y="2839"/>
                  <a:chExt cx="492" cy="330"/>
                </a:xfrm>
              </p:grpSpPr>
              <p:sp>
                <p:nvSpPr>
                  <p:cNvPr id="39" name="Freeform 6"/>
                  <p:cNvSpPr>
                    <a:spLocks/>
                  </p:cNvSpPr>
                  <p:nvPr/>
                </p:nvSpPr>
                <p:spPr bwMode="ltGray">
                  <a:xfrm>
                    <a:off x="5579" y="2839"/>
                    <a:ext cx="79" cy="200"/>
                  </a:xfrm>
                  <a:custGeom>
                    <a:avLst/>
                    <a:gdLst>
                      <a:gd name="T0" fmla="*/ 25 w 79"/>
                      <a:gd name="T1" fmla="*/ 3 h 200"/>
                      <a:gd name="T2" fmla="*/ 33 w 79"/>
                      <a:gd name="T3" fmla="*/ 0 h 200"/>
                      <a:gd name="T4" fmla="*/ 47 w 79"/>
                      <a:gd name="T5" fmla="*/ 22 h 200"/>
                      <a:gd name="T6" fmla="*/ 45 w 79"/>
                      <a:gd name="T7" fmla="*/ 86 h 200"/>
                      <a:gd name="T8" fmla="*/ 55 w 79"/>
                      <a:gd name="T9" fmla="*/ 86 h 200"/>
                      <a:gd name="T10" fmla="*/ 57 w 79"/>
                      <a:gd name="T11" fmla="*/ 94 h 200"/>
                      <a:gd name="T12" fmla="*/ 60 w 79"/>
                      <a:gd name="T13" fmla="*/ 108 h 200"/>
                      <a:gd name="T14" fmla="*/ 62 w 79"/>
                      <a:gd name="T15" fmla="*/ 116 h 200"/>
                      <a:gd name="T16" fmla="*/ 70 w 79"/>
                      <a:gd name="T17" fmla="*/ 113 h 200"/>
                      <a:gd name="T18" fmla="*/ 76 w 79"/>
                      <a:gd name="T19" fmla="*/ 100 h 200"/>
                      <a:gd name="T20" fmla="*/ 78 w 79"/>
                      <a:gd name="T21" fmla="*/ 108 h 200"/>
                      <a:gd name="T22" fmla="*/ 74 w 79"/>
                      <a:gd name="T23" fmla="*/ 119 h 200"/>
                      <a:gd name="T24" fmla="*/ 70 w 79"/>
                      <a:gd name="T25" fmla="*/ 127 h 200"/>
                      <a:gd name="T26" fmla="*/ 68 w 79"/>
                      <a:gd name="T27" fmla="*/ 144 h 200"/>
                      <a:gd name="T28" fmla="*/ 59 w 79"/>
                      <a:gd name="T29" fmla="*/ 152 h 200"/>
                      <a:gd name="T30" fmla="*/ 53 w 79"/>
                      <a:gd name="T31" fmla="*/ 155 h 200"/>
                      <a:gd name="T32" fmla="*/ 45 w 79"/>
                      <a:gd name="T33" fmla="*/ 163 h 200"/>
                      <a:gd name="T34" fmla="*/ 43 w 79"/>
                      <a:gd name="T35" fmla="*/ 171 h 200"/>
                      <a:gd name="T36" fmla="*/ 45 w 79"/>
                      <a:gd name="T37" fmla="*/ 180 h 200"/>
                      <a:gd name="T38" fmla="*/ 47 w 79"/>
                      <a:gd name="T39" fmla="*/ 188 h 200"/>
                      <a:gd name="T40" fmla="*/ 37 w 79"/>
                      <a:gd name="T41" fmla="*/ 193 h 200"/>
                      <a:gd name="T42" fmla="*/ 31 w 79"/>
                      <a:gd name="T43" fmla="*/ 196 h 200"/>
                      <a:gd name="T44" fmla="*/ 25 w 79"/>
                      <a:gd name="T45" fmla="*/ 199 h 200"/>
                      <a:gd name="T46" fmla="*/ 21 w 79"/>
                      <a:gd name="T47" fmla="*/ 196 h 200"/>
                      <a:gd name="T48" fmla="*/ 12 w 79"/>
                      <a:gd name="T49" fmla="*/ 193 h 200"/>
                      <a:gd name="T50" fmla="*/ 8 w 79"/>
                      <a:gd name="T51" fmla="*/ 188 h 200"/>
                      <a:gd name="T52" fmla="*/ 12 w 79"/>
                      <a:gd name="T53" fmla="*/ 182 h 200"/>
                      <a:gd name="T54" fmla="*/ 20 w 79"/>
                      <a:gd name="T55" fmla="*/ 180 h 200"/>
                      <a:gd name="T56" fmla="*/ 25 w 79"/>
                      <a:gd name="T57" fmla="*/ 166 h 200"/>
                      <a:gd name="T58" fmla="*/ 25 w 79"/>
                      <a:gd name="T59" fmla="*/ 160 h 200"/>
                      <a:gd name="T60" fmla="*/ 20 w 79"/>
                      <a:gd name="T61" fmla="*/ 155 h 200"/>
                      <a:gd name="T62" fmla="*/ 12 w 79"/>
                      <a:gd name="T63" fmla="*/ 146 h 200"/>
                      <a:gd name="T64" fmla="*/ 6 w 79"/>
                      <a:gd name="T65" fmla="*/ 146 h 200"/>
                      <a:gd name="T66" fmla="*/ 2 w 79"/>
                      <a:gd name="T67" fmla="*/ 144 h 200"/>
                      <a:gd name="T68" fmla="*/ 0 w 79"/>
                      <a:gd name="T69" fmla="*/ 135 h 200"/>
                      <a:gd name="T70" fmla="*/ 2 w 79"/>
                      <a:gd name="T71" fmla="*/ 130 h 200"/>
                      <a:gd name="T72" fmla="*/ 6 w 79"/>
                      <a:gd name="T73" fmla="*/ 130 h 200"/>
                      <a:gd name="T74" fmla="*/ 12 w 79"/>
                      <a:gd name="T75" fmla="*/ 127 h 200"/>
                      <a:gd name="T76" fmla="*/ 20 w 79"/>
                      <a:gd name="T77" fmla="*/ 119 h 200"/>
                      <a:gd name="T78" fmla="*/ 23 w 79"/>
                      <a:gd name="T79" fmla="*/ 116 h 200"/>
                      <a:gd name="T80" fmla="*/ 27 w 79"/>
                      <a:gd name="T81" fmla="*/ 86 h 200"/>
                      <a:gd name="T82" fmla="*/ 23 w 79"/>
                      <a:gd name="T83" fmla="*/ 77 h 200"/>
                      <a:gd name="T84" fmla="*/ 18 w 79"/>
                      <a:gd name="T85" fmla="*/ 72 h 200"/>
                      <a:gd name="T86" fmla="*/ 16 w 79"/>
                      <a:gd name="T87" fmla="*/ 55 h 200"/>
                      <a:gd name="T88" fmla="*/ 18 w 79"/>
                      <a:gd name="T89" fmla="*/ 39 h 200"/>
                      <a:gd name="T90" fmla="*/ 20 w 79"/>
                      <a:gd name="T91" fmla="*/ 28 h 200"/>
                      <a:gd name="T92" fmla="*/ 25 w 79"/>
                      <a:gd name="T93" fmla="*/ 3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79" h="200">
                        <a:moveTo>
                          <a:pt x="25" y="3"/>
                        </a:moveTo>
                        <a:lnTo>
                          <a:pt x="33" y="0"/>
                        </a:lnTo>
                        <a:lnTo>
                          <a:pt x="47" y="22"/>
                        </a:lnTo>
                        <a:lnTo>
                          <a:pt x="45" y="86"/>
                        </a:lnTo>
                        <a:lnTo>
                          <a:pt x="55" y="86"/>
                        </a:lnTo>
                        <a:lnTo>
                          <a:pt x="57" y="94"/>
                        </a:lnTo>
                        <a:lnTo>
                          <a:pt x="60" y="108"/>
                        </a:lnTo>
                        <a:lnTo>
                          <a:pt x="62" y="116"/>
                        </a:lnTo>
                        <a:lnTo>
                          <a:pt x="70" y="113"/>
                        </a:lnTo>
                        <a:lnTo>
                          <a:pt x="76" y="100"/>
                        </a:lnTo>
                        <a:lnTo>
                          <a:pt x="78" y="108"/>
                        </a:lnTo>
                        <a:lnTo>
                          <a:pt x="74" y="119"/>
                        </a:lnTo>
                        <a:lnTo>
                          <a:pt x="70" y="127"/>
                        </a:lnTo>
                        <a:lnTo>
                          <a:pt x="68" y="144"/>
                        </a:lnTo>
                        <a:lnTo>
                          <a:pt x="59" y="152"/>
                        </a:lnTo>
                        <a:lnTo>
                          <a:pt x="53" y="155"/>
                        </a:lnTo>
                        <a:lnTo>
                          <a:pt x="45" y="163"/>
                        </a:lnTo>
                        <a:lnTo>
                          <a:pt x="43" y="171"/>
                        </a:lnTo>
                        <a:lnTo>
                          <a:pt x="45" y="180"/>
                        </a:lnTo>
                        <a:lnTo>
                          <a:pt x="47" y="188"/>
                        </a:lnTo>
                        <a:lnTo>
                          <a:pt x="37" y="193"/>
                        </a:lnTo>
                        <a:lnTo>
                          <a:pt x="31" y="196"/>
                        </a:lnTo>
                        <a:lnTo>
                          <a:pt x="25" y="199"/>
                        </a:lnTo>
                        <a:lnTo>
                          <a:pt x="21" y="196"/>
                        </a:lnTo>
                        <a:lnTo>
                          <a:pt x="12" y="193"/>
                        </a:lnTo>
                        <a:lnTo>
                          <a:pt x="8" y="188"/>
                        </a:lnTo>
                        <a:lnTo>
                          <a:pt x="12" y="182"/>
                        </a:lnTo>
                        <a:lnTo>
                          <a:pt x="20" y="180"/>
                        </a:lnTo>
                        <a:lnTo>
                          <a:pt x="25" y="166"/>
                        </a:lnTo>
                        <a:lnTo>
                          <a:pt x="25" y="160"/>
                        </a:lnTo>
                        <a:lnTo>
                          <a:pt x="20" y="155"/>
                        </a:lnTo>
                        <a:lnTo>
                          <a:pt x="12" y="146"/>
                        </a:lnTo>
                        <a:lnTo>
                          <a:pt x="6" y="146"/>
                        </a:lnTo>
                        <a:lnTo>
                          <a:pt x="2" y="144"/>
                        </a:lnTo>
                        <a:lnTo>
                          <a:pt x="0" y="135"/>
                        </a:lnTo>
                        <a:lnTo>
                          <a:pt x="2" y="130"/>
                        </a:lnTo>
                        <a:lnTo>
                          <a:pt x="6" y="130"/>
                        </a:lnTo>
                        <a:lnTo>
                          <a:pt x="12" y="127"/>
                        </a:lnTo>
                        <a:lnTo>
                          <a:pt x="20" y="119"/>
                        </a:lnTo>
                        <a:lnTo>
                          <a:pt x="23" y="116"/>
                        </a:lnTo>
                        <a:lnTo>
                          <a:pt x="27" y="86"/>
                        </a:lnTo>
                        <a:lnTo>
                          <a:pt x="23" y="77"/>
                        </a:lnTo>
                        <a:lnTo>
                          <a:pt x="18" y="72"/>
                        </a:lnTo>
                        <a:lnTo>
                          <a:pt x="16" y="55"/>
                        </a:lnTo>
                        <a:lnTo>
                          <a:pt x="18" y="39"/>
                        </a:lnTo>
                        <a:lnTo>
                          <a:pt x="20" y="28"/>
                        </a:lnTo>
                        <a:lnTo>
                          <a:pt x="25" y="3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40" name="Freeform 7"/>
                  <p:cNvSpPr>
                    <a:spLocks/>
                  </p:cNvSpPr>
                  <p:nvPr/>
                </p:nvSpPr>
                <p:spPr bwMode="ltGray">
                  <a:xfrm>
                    <a:off x="5428" y="2999"/>
                    <a:ext cx="146" cy="170"/>
                  </a:xfrm>
                  <a:custGeom>
                    <a:avLst/>
                    <a:gdLst>
                      <a:gd name="T0" fmla="*/ 102 w 146"/>
                      <a:gd name="T1" fmla="*/ 0 h 170"/>
                      <a:gd name="T2" fmla="*/ 120 w 146"/>
                      <a:gd name="T3" fmla="*/ 0 h 170"/>
                      <a:gd name="T4" fmla="*/ 145 w 146"/>
                      <a:gd name="T5" fmla="*/ 44 h 170"/>
                      <a:gd name="T6" fmla="*/ 118 w 146"/>
                      <a:gd name="T7" fmla="*/ 83 h 170"/>
                      <a:gd name="T8" fmla="*/ 118 w 146"/>
                      <a:gd name="T9" fmla="*/ 100 h 170"/>
                      <a:gd name="T10" fmla="*/ 112 w 146"/>
                      <a:gd name="T11" fmla="*/ 105 h 170"/>
                      <a:gd name="T12" fmla="*/ 96 w 146"/>
                      <a:gd name="T13" fmla="*/ 105 h 170"/>
                      <a:gd name="T14" fmla="*/ 76 w 146"/>
                      <a:gd name="T15" fmla="*/ 127 h 170"/>
                      <a:gd name="T16" fmla="*/ 59 w 146"/>
                      <a:gd name="T17" fmla="*/ 150 h 170"/>
                      <a:gd name="T18" fmla="*/ 47 w 146"/>
                      <a:gd name="T19" fmla="*/ 169 h 170"/>
                      <a:gd name="T20" fmla="*/ 47 w 146"/>
                      <a:gd name="T21" fmla="*/ 152 h 170"/>
                      <a:gd name="T22" fmla="*/ 25 w 146"/>
                      <a:gd name="T23" fmla="*/ 155 h 170"/>
                      <a:gd name="T24" fmla="*/ 16 w 146"/>
                      <a:gd name="T25" fmla="*/ 155 h 170"/>
                      <a:gd name="T26" fmla="*/ 0 w 146"/>
                      <a:gd name="T27" fmla="*/ 155 h 170"/>
                      <a:gd name="T28" fmla="*/ 22 w 146"/>
                      <a:gd name="T29" fmla="*/ 127 h 170"/>
                      <a:gd name="T30" fmla="*/ 29 w 146"/>
                      <a:gd name="T31" fmla="*/ 114 h 170"/>
                      <a:gd name="T32" fmla="*/ 37 w 146"/>
                      <a:gd name="T33" fmla="*/ 114 h 170"/>
                      <a:gd name="T34" fmla="*/ 53 w 146"/>
                      <a:gd name="T35" fmla="*/ 91 h 170"/>
                      <a:gd name="T36" fmla="*/ 59 w 146"/>
                      <a:gd name="T37" fmla="*/ 91 h 170"/>
                      <a:gd name="T38" fmla="*/ 59 w 146"/>
                      <a:gd name="T39" fmla="*/ 89 h 170"/>
                      <a:gd name="T40" fmla="*/ 67 w 146"/>
                      <a:gd name="T41" fmla="*/ 80 h 170"/>
                      <a:gd name="T42" fmla="*/ 76 w 146"/>
                      <a:gd name="T43" fmla="*/ 80 h 170"/>
                      <a:gd name="T44" fmla="*/ 73 w 146"/>
                      <a:gd name="T45" fmla="*/ 55 h 170"/>
                      <a:gd name="T46" fmla="*/ 74 w 146"/>
                      <a:gd name="T47" fmla="*/ 55 h 170"/>
                      <a:gd name="T48" fmla="*/ 84 w 146"/>
                      <a:gd name="T49" fmla="*/ 42 h 170"/>
                      <a:gd name="T50" fmla="*/ 88 w 146"/>
                      <a:gd name="T51" fmla="*/ 53 h 170"/>
                      <a:gd name="T52" fmla="*/ 104 w 146"/>
                      <a:gd name="T53" fmla="*/ 33 h 170"/>
                      <a:gd name="T54" fmla="*/ 102 w 146"/>
                      <a:gd name="T55" fmla="*/ 0 h 1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</a:cxnLst>
                    <a:rect l="0" t="0" r="r" b="b"/>
                    <a:pathLst>
                      <a:path w="146" h="170">
                        <a:moveTo>
                          <a:pt x="102" y="0"/>
                        </a:moveTo>
                        <a:lnTo>
                          <a:pt x="120" y="0"/>
                        </a:lnTo>
                        <a:lnTo>
                          <a:pt x="145" y="44"/>
                        </a:lnTo>
                        <a:lnTo>
                          <a:pt x="118" y="83"/>
                        </a:lnTo>
                        <a:lnTo>
                          <a:pt x="118" y="100"/>
                        </a:lnTo>
                        <a:lnTo>
                          <a:pt x="112" y="105"/>
                        </a:lnTo>
                        <a:lnTo>
                          <a:pt x="96" y="105"/>
                        </a:lnTo>
                        <a:lnTo>
                          <a:pt x="76" y="127"/>
                        </a:lnTo>
                        <a:lnTo>
                          <a:pt x="59" y="150"/>
                        </a:lnTo>
                        <a:lnTo>
                          <a:pt x="47" y="169"/>
                        </a:lnTo>
                        <a:lnTo>
                          <a:pt x="47" y="152"/>
                        </a:lnTo>
                        <a:lnTo>
                          <a:pt x="25" y="155"/>
                        </a:lnTo>
                        <a:lnTo>
                          <a:pt x="16" y="155"/>
                        </a:lnTo>
                        <a:lnTo>
                          <a:pt x="0" y="155"/>
                        </a:lnTo>
                        <a:lnTo>
                          <a:pt x="22" y="127"/>
                        </a:lnTo>
                        <a:lnTo>
                          <a:pt x="29" y="114"/>
                        </a:lnTo>
                        <a:lnTo>
                          <a:pt x="37" y="114"/>
                        </a:lnTo>
                        <a:lnTo>
                          <a:pt x="53" y="91"/>
                        </a:lnTo>
                        <a:lnTo>
                          <a:pt x="59" y="91"/>
                        </a:lnTo>
                        <a:lnTo>
                          <a:pt x="59" y="89"/>
                        </a:lnTo>
                        <a:lnTo>
                          <a:pt x="67" y="80"/>
                        </a:lnTo>
                        <a:lnTo>
                          <a:pt x="76" y="80"/>
                        </a:lnTo>
                        <a:lnTo>
                          <a:pt x="73" y="55"/>
                        </a:lnTo>
                        <a:lnTo>
                          <a:pt x="74" y="55"/>
                        </a:lnTo>
                        <a:lnTo>
                          <a:pt x="84" y="42"/>
                        </a:lnTo>
                        <a:lnTo>
                          <a:pt x="88" y="53"/>
                        </a:lnTo>
                        <a:lnTo>
                          <a:pt x="104" y="33"/>
                        </a:lnTo>
                        <a:lnTo>
                          <a:pt x="102" y="0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41" name="Freeform 8"/>
                  <p:cNvSpPr>
                    <a:spLocks/>
                  </p:cNvSpPr>
                  <p:nvPr/>
                </p:nvSpPr>
                <p:spPr bwMode="ltGray">
                  <a:xfrm>
                    <a:off x="5166" y="3009"/>
                    <a:ext cx="56" cy="90"/>
                  </a:xfrm>
                  <a:custGeom>
                    <a:avLst/>
                    <a:gdLst>
                      <a:gd name="T0" fmla="*/ 0 w 56"/>
                      <a:gd name="T1" fmla="*/ 0 h 90"/>
                      <a:gd name="T2" fmla="*/ 12 w 56"/>
                      <a:gd name="T3" fmla="*/ 0 h 90"/>
                      <a:gd name="T4" fmla="*/ 26 w 56"/>
                      <a:gd name="T5" fmla="*/ 11 h 90"/>
                      <a:gd name="T6" fmla="*/ 55 w 56"/>
                      <a:gd name="T7" fmla="*/ 11 h 90"/>
                      <a:gd name="T8" fmla="*/ 51 w 56"/>
                      <a:gd name="T9" fmla="*/ 25 h 90"/>
                      <a:gd name="T10" fmla="*/ 55 w 56"/>
                      <a:gd name="T11" fmla="*/ 42 h 90"/>
                      <a:gd name="T12" fmla="*/ 45 w 56"/>
                      <a:gd name="T13" fmla="*/ 42 h 90"/>
                      <a:gd name="T14" fmla="*/ 43 w 56"/>
                      <a:gd name="T15" fmla="*/ 45 h 90"/>
                      <a:gd name="T16" fmla="*/ 37 w 56"/>
                      <a:gd name="T17" fmla="*/ 47 h 90"/>
                      <a:gd name="T18" fmla="*/ 43 w 56"/>
                      <a:gd name="T19" fmla="*/ 89 h 90"/>
                      <a:gd name="T20" fmla="*/ 26 w 56"/>
                      <a:gd name="T21" fmla="*/ 86 h 90"/>
                      <a:gd name="T22" fmla="*/ 10 w 56"/>
                      <a:gd name="T23" fmla="*/ 72 h 90"/>
                      <a:gd name="T24" fmla="*/ 10 w 56"/>
                      <a:gd name="T25" fmla="*/ 45 h 90"/>
                      <a:gd name="T26" fmla="*/ 10 w 56"/>
                      <a:gd name="T27" fmla="*/ 33 h 90"/>
                      <a:gd name="T28" fmla="*/ 0 w 56"/>
                      <a:gd name="T29" fmla="*/ 25 h 90"/>
                      <a:gd name="T30" fmla="*/ 0 w 56"/>
                      <a:gd name="T31" fmla="*/ 0 h 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56" h="90">
                        <a:moveTo>
                          <a:pt x="0" y="0"/>
                        </a:moveTo>
                        <a:lnTo>
                          <a:pt x="12" y="0"/>
                        </a:lnTo>
                        <a:lnTo>
                          <a:pt x="26" y="11"/>
                        </a:lnTo>
                        <a:lnTo>
                          <a:pt x="55" y="11"/>
                        </a:lnTo>
                        <a:lnTo>
                          <a:pt x="51" y="25"/>
                        </a:lnTo>
                        <a:lnTo>
                          <a:pt x="55" y="42"/>
                        </a:lnTo>
                        <a:lnTo>
                          <a:pt x="45" y="42"/>
                        </a:lnTo>
                        <a:lnTo>
                          <a:pt x="43" y="45"/>
                        </a:lnTo>
                        <a:lnTo>
                          <a:pt x="37" y="47"/>
                        </a:lnTo>
                        <a:lnTo>
                          <a:pt x="43" y="89"/>
                        </a:lnTo>
                        <a:lnTo>
                          <a:pt x="26" y="86"/>
                        </a:lnTo>
                        <a:lnTo>
                          <a:pt x="10" y="72"/>
                        </a:lnTo>
                        <a:lnTo>
                          <a:pt x="10" y="45"/>
                        </a:lnTo>
                        <a:lnTo>
                          <a:pt x="10" y="33"/>
                        </a:lnTo>
                        <a:lnTo>
                          <a:pt x="0" y="25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sp>
              <p:nvSpPr>
                <p:cNvPr id="38" name="Freeform 9"/>
                <p:cNvSpPr>
                  <a:spLocks/>
                </p:cNvSpPr>
                <p:nvPr/>
              </p:nvSpPr>
              <p:spPr bwMode="ltGray">
                <a:xfrm>
                  <a:off x="5266" y="2047"/>
                  <a:ext cx="89" cy="101"/>
                </a:xfrm>
                <a:custGeom>
                  <a:avLst/>
                  <a:gdLst>
                    <a:gd name="T0" fmla="*/ 16 w 89"/>
                    <a:gd name="T1" fmla="*/ 37 h 101"/>
                    <a:gd name="T2" fmla="*/ 0 w 89"/>
                    <a:gd name="T3" fmla="*/ 80 h 101"/>
                    <a:gd name="T4" fmla="*/ 6 w 89"/>
                    <a:gd name="T5" fmla="*/ 97 h 101"/>
                    <a:gd name="T6" fmla="*/ 31 w 89"/>
                    <a:gd name="T7" fmla="*/ 100 h 101"/>
                    <a:gd name="T8" fmla="*/ 53 w 89"/>
                    <a:gd name="T9" fmla="*/ 100 h 101"/>
                    <a:gd name="T10" fmla="*/ 61 w 89"/>
                    <a:gd name="T11" fmla="*/ 83 h 101"/>
                    <a:gd name="T12" fmla="*/ 65 w 89"/>
                    <a:gd name="T13" fmla="*/ 66 h 101"/>
                    <a:gd name="T14" fmla="*/ 88 w 89"/>
                    <a:gd name="T15" fmla="*/ 66 h 101"/>
                    <a:gd name="T16" fmla="*/ 84 w 89"/>
                    <a:gd name="T17" fmla="*/ 40 h 101"/>
                    <a:gd name="T18" fmla="*/ 84 w 89"/>
                    <a:gd name="T19" fmla="*/ 14 h 101"/>
                    <a:gd name="T20" fmla="*/ 61 w 89"/>
                    <a:gd name="T21" fmla="*/ 0 h 101"/>
                    <a:gd name="T22" fmla="*/ 59 w 89"/>
                    <a:gd name="T23" fmla="*/ 29 h 101"/>
                    <a:gd name="T24" fmla="*/ 72 w 89"/>
                    <a:gd name="T25" fmla="*/ 46 h 101"/>
                    <a:gd name="T26" fmla="*/ 51 w 89"/>
                    <a:gd name="T27" fmla="*/ 46 h 101"/>
                    <a:gd name="T28" fmla="*/ 43 w 89"/>
                    <a:gd name="T29" fmla="*/ 57 h 101"/>
                    <a:gd name="T30" fmla="*/ 16 w 89"/>
                    <a:gd name="T31" fmla="*/ 37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9" h="101">
                      <a:moveTo>
                        <a:pt x="16" y="37"/>
                      </a:moveTo>
                      <a:lnTo>
                        <a:pt x="0" y="80"/>
                      </a:lnTo>
                      <a:lnTo>
                        <a:pt x="6" y="97"/>
                      </a:lnTo>
                      <a:lnTo>
                        <a:pt x="31" y="100"/>
                      </a:lnTo>
                      <a:lnTo>
                        <a:pt x="53" y="100"/>
                      </a:lnTo>
                      <a:lnTo>
                        <a:pt x="61" y="83"/>
                      </a:lnTo>
                      <a:lnTo>
                        <a:pt x="65" y="66"/>
                      </a:lnTo>
                      <a:lnTo>
                        <a:pt x="88" y="66"/>
                      </a:lnTo>
                      <a:lnTo>
                        <a:pt x="84" y="40"/>
                      </a:lnTo>
                      <a:lnTo>
                        <a:pt x="84" y="14"/>
                      </a:lnTo>
                      <a:lnTo>
                        <a:pt x="61" y="0"/>
                      </a:lnTo>
                      <a:lnTo>
                        <a:pt x="59" y="29"/>
                      </a:lnTo>
                      <a:lnTo>
                        <a:pt x="72" y="46"/>
                      </a:lnTo>
                      <a:lnTo>
                        <a:pt x="51" y="46"/>
                      </a:lnTo>
                      <a:lnTo>
                        <a:pt x="43" y="57"/>
                      </a:lnTo>
                      <a:lnTo>
                        <a:pt x="16" y="37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14" name="Group 10"/>
              <p:cNvGrpSpPr>
                <a:grpSpLocks/>
              </p:cNvGrpSpPr>
              <p:nvPr/>
            </p:nvGrpSpPr>
            <p:grpSpPr bwMode="auto">
              <a:xfrm>
                <a:off x="4293" y="576"/>
                <a:ext cx="1037" cy="2393"/>
                <a:chOff x="4293" y="576"/>
                <a:chExt cx="1037" cy="2393"/>
              </a:xfrm>
            </p:grpSpPr>
            <p:grpSp>
              <p:nvGrpSpPr>
                <p:cNvPr id="24" name="Group 11"/>
                <p:cNvGrpSpPr>
                  <a:grpSpLocks/>
                </p:cNvGrpSpPr>
                <p:nvPr/>
              </p:nvGrpSpPr>
              <p:grpSpPr bwMode="auto">
                <a:xfrm>
                  <a:off x="4460" y="820"/>
                  <a:ext cx="232" cy="719"/>
                  <a:chOff x="4460" y="820"/>
                  <a:chExt cx="232" cy="719"/>
                </a:xfrm>
              </p:grpSpPr>
              <p:sp>
                <p:nvSpPr>
                  <p:cNvPr id="34" name="Freeform 12"/>
                  <p:cNvSpPr>
                    <a:spLocks/>
                  </p:cNvSpPr>
                  <p:nvPr/>
                </p:nvSpPr>
                <p:spPr bwMode="ltGray">
                  <a:xfrm>
                    <a:off x="4460" y="1465"/>
                    <a:ext cx="56" cy="74"/>
                  </a:xfrm>
                  <a:custGeom>
                    <a:avLst/>
                    <a:gdLst>
                      <a:gd name="T0" fmla="*/ 0 w 56"/>
                      <a:gd name="T1" fmla="*/ 56 h 74"/>
                      <a:gd name="T2" fmla="*/ 10 w 56"/>
                      <a:gd name="T3" fmla="*/ 70 h 74"/>
                      <a:gd name="T4" fmla="*/ 22 w 56"/>
                      <a:gd name="T5" fmla="*/ 67 h 74"/>
                      <a:gd name="T6" fmla="*/ 39 w 56"/>
                      <a:gd name="T7" fmla="*/ 73 h 74"/>
                      <a:gd name="T8" fmla="*/ 53 w 56"/>
                      <a:gd name="T9" fmla="*/ 73 h 74"/>
                      <a:gd name="T10" fmla="*/ 55 w 56"/>
                      <a:gd name="T11" fmla="*/ 48 h 74"/>
                      <a:gd name="T12" fmla="*/ 51 w 56"/>
                      <a:gd name="T13" fmla="*/ 31 h 74"/>
                      <a:gd name="T14" fmla="*/ 41 w 56"/>
                      <a:gd name="T15" fmla="*/ 11 h 74"/>
                      <a:gd name="T16" fmla="*/ 31 w 56"/>
                      <a:gd name="T17" fmla="*/ 11 h 74"/>
                      <a:gd name="T18" fmla="*/ 28 w 56"/>
                      <a:gd name="T19" fmla="*/ 0 h 74"/>
                      <a:gd name="T20" fmla="*/ 14 w 56"/>
                      <a:gd name="T21" fmla="*/ 0 h 74"/>
                      <a:gd name="T22" fmla="*/ 14 w 56"/>
                      <a:gd name="T23" fmla="*/ 22 h 74"/>
                      <a:gd name="T24" fmla="*/ 0 w 56"/>
                      <a:gd name="T25" fmla="*/ 56 h 7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56" h="74">
                        <a:moveTo>
                          <a:pt x="0" y="56"/>
                        </a:moveTo>
                        <a:lnTo>
                          <a:pt x="10" y="70"/>
                        </a:lnTo>
                        <a:lnTo>
                          <a:pt x="22" y="67"/>
                        </a:lnTo>
                        <a:lnTo>
                          <a:pt x="39" y="73"/>
                        </a:lnTo>
                        <a:lnTo>
                          <a:pt x="53" y="73"/>
                        </a:lnTo>
                        <a:lnTo>
                          <a:pt x="55" y="48"/>
                        </a:lnTo>
                        <a:lnTo>
                          <a:pt x="51" y="31"/>
                        </a:lnTo>
                        <a:lnTo>
                          <a:pt x="41" y="11"/>
                        </a:lnTo>
                        <a:lnTo>
                          <a:pt x="31" y="11"/>
                        </a:lnTo>
                        <a:lnTo>
                          <a:pt x="28" y="0"/>
                        </a:lnTo>
                        <a:lnTo>
                          <a:pt x="14" y="0"/>
                        </a:lnTo>
                        <a:lnTo>
                          <a:pt x="14" y="22"/>
                        </a:lnTo>
                        <a:lnTo>
                          <a:pt x="0" y="56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35" name="Freeform 13"/>
                  <p:cNvSpPr>
                    <a:spLocks/>
                  </p:cNvSpPr>
                  <p:nvPr/>
                </p:nvSpPr>
                <p:spPr bwMode="ltGray">
                  <a:xfrm>
                    <a:off x="4607" y="1337"/>
                    <a:ext cx="54" cy="94"/>
                  </a:xfrm>
                  <a:custGeom>
                    <a:avLst/>
                    <a:gdLst>
                      <a:gd name="T0" fmla="*/ 12 w 54"/>
                      <a:gd name="T1" fmla="*/ 0 h 94"/>
                      <a:gd name="T2" fmla="*/ 35 w 54"/>
                      <a:gd name="T3" fmla="*/ 3 h 94"/>
                      <a:gd name="T4" fmla="*/ 43 w 54"/>
                      <a:gd name="T5" fmla="*/ 28 h 94"/>
                      <a:gd name="T6" fmla="*/ 53 w 54"/>
                      <a:gd name="T7" fmla="*/ 42 h 94"/>
                      <a:gd name="T8" fmla="*/ 45 w 54"/>
                      <a:gd name="T9" fmla="*/ 54 h 94"/>
                      <a:gd name="T10" fmla="*/ 53 w 54"/>
                      <a:gd name="T11" fmla="*/ 68 h 94"/>
                      <a:gd name="T12" fmla="*/ 49 w 54"/>
                      <a:gd name="T13" fmla="*/ 85 h 94"/>
                      <a:gd name="T14" fmla="*/ 41 w 54"/>
                      <a:gd name="T15" fmla="*/ 93 h 94"/>
                      <a:gd name="T16" fmla="*/ 26 w 54"/>
                      <a:gd name="T17" fmla="*/ 90 h 94"/>
                      <a:gd name="T18" fmla="*/ 16 w 54"/>
                      <a:gd name="T19" fmla="*/ 90 h 94"/>
                      <a:gd name="T20" fmla="*/ 10 w 54"/>
                      <a:gd name="T21" fmla="*/ 79 h 94"/>
                      <a:gd name="T22" fmla="*/ 4 w 54"/>
                      <a:gd name="T23" fmla="*/ 65 h 94"/>
                      <a:gd name="T24" fmla="*/ 4 w 54"/>
                      <a:gd name="T25" fmla="*/ 51 h 94"/>
                      <a:gd name="T26" fmla="*/ 0 w 54"/>
                      <a:gd name="T27" fmla="*/ 31 h 94"/>
                      <a:gd name="T28" fmla="*/ 12 w 54"/>
                      <a:gd name="T29" fmla="*/ 0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54" h="94">
                        <a:moveTo>
                          <a:pt x="12" y="0"/>
                        </a:moveTo>
                        <a:lnTo>
                          <a:pt x="35" y="3"/>
                        </a:lnTo>
                        <a:lnTo>
                          <a:pt x="43" y="28"/>
                        </a:lnTo>
                        <a:lnTo>
                          <a:pt x="53" y="42"/>
                        </a:lnTo>
                        <a:lnTo>
                          <a:pt x="45" y="54"/>
                        </a:lnTo>
                        <a:lnTo>
                          <a:pt x="53" y="68"/>
                        </a:lnTo>
                        <a:lnTo>
                          <a:pt x="49" y="85"/>
                        </a:lnTo>
                        <a:lnTo>
                          <a:pt x="41" y="93"/>
                        </a:lnTo>
                        <a:lnTo>
                          <a:pt x="26" y="90"/>
                        </a:lnTo>
                        <a:lnTo>
                          <a:pt x="16" y="90"/>
                        </a:lnTo>
                        <a:lnTo>
                          <a:pt x="10" y="79"/>
                        </a:lnTo>
                        <a:lnTo>
                          <a:pt x="4" y="65"/>
                        </a:lnTo>
                        <a:lnTo>
                          <a:pt x="4" y="51"/>
                        </a:lnTo>
                        <a:lnTo>
                          <a:pt x="0" y="31"/>
                        </a:lnTo>
                        <a:lnTo>
                          <a:pt x="12" y="0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36" name="Freeform 14"/>
                  <p:cNvSpPr>
                    <a:spLocks/>
                  </p:cNvSpPr>
                  <p:nvPr/>
                </p:nvSpPr>
                <p:spPr bwMode="ltGray">
                  <a:xfrm>
                    <a:off x="4597" y="820"/>
                    <a:ext cx="95" cy="87"/>
                  </a:xfrm>
                  <a:custGeom>
                    <a:avLst/>
                    <a:gdLst>
                      <a:gd name="T0" fmla="*/ 14 w 95"/>
                      <a:gd name="T1" fmla="*/ 0 h 87"/>
                      <a:gd name="T2" fmla="*/ 25 w 95"/>
                      <a:gd name="T3" fmla="*/ 14 h 87"/>
                      <a:gd name="T4" fmla="*/ 37 w 95"/>
                      <a:gd name="T5" fmla="*/ 11 h 87"/>
                      <a:gd name="T6" fmla="*/ 55 w 95"/>
                      <a:gd name="T7" fmla="*/ 14 h 87"/>
                      <a:gd name="T8" fmla="*/ 71 w 95"/>
                      <a:gd name="T9" fmla="*/ 14 h 87"/>
                      <a:gd name="T10" fmla="*/ 78 w 95"/>
                      <a:gd name="T11" fmla="*/ 22 h 87"/>
                      <a:gd name="T12" fmla="*/ 88 w 95"/>
                      <a:gd name="T13" fmla="*/ 42 h 87"/>
                      <a:gd name="T14" fmla="*/ 94 w 95"/>
                      <a:gd name="T15" fmla="*/ 50 h 87"/>
                      <a:gd name="T16" fmla="*/ 72 w 95"/>
                      <a:gd name="T17" fmla="*/ 55 h 87"/>
                      <a:gd name="T18" fmla="*/ 67 w 95"/>
                      <a:gd name="T19" fmla="*/ 61 h 87"/>
                      <a:gd name="T20" fmla="*/ 72 w 95"/>
                      <a:gd name="T21" fmla="*/ 72 h 87"/>
                      <a:gd name="T22" fmla="*/ 72 w 95"/>
                      <a:gd name="T23" fmla="*/ 83 h 87"/>
                      <a:gd name="T24" fmla="*/ 51 w 95"/>
                      <a:gd name="T25" fmla="*/ 72 h 87"/>
                      <a:gd name="T26" fmla="*/ 33 w 95"/>
                      <a:gd name="T27" fmla="*/ 64 h 87"/>
                      <a:gd name="T28" fmla="*/ 25 w 95"/>
                      <a:gd name="T29" fmla="*/ 67 h 87"/>
                      <a:gd name="T30" fmla="*/ 25 w 95"/>
                      <a:gd name="T31" fmla="*/ 83 h 87"/>
                      <a:gd name="T32" fmla="*/ 14 w 95"/>
                      <a:gd name="T33" fmla="*/ 86 h 87"/>
                      <a:gd name="T34" fmla="*/ 8 w 95"/>
                      <a:gd name="T35" fmla="*/ 72 h 87"/>
                      <a:gd name="T36" fmla="*/ 6 w 95"/>
                      <a:gd name="T37" fmla="*/ 55 h 87"/>
                      <a:gd name="T38" fmla="*/ 0 w 95"/>
                      <a:gd name="T39" fmla="*/ 53 h 87"/>
                      <a:gd name="T40" fmla="*/ 6 w 95"/>
                      <a:gd name="T41" fmla="*/ 36 h 87"/>
                      <a:gd name="T42" fmla="*/ 16 w 95"/>
                      <a:gd name="T43" fmla="*/ 31 h 87"/>
                      <a:gd name="T44" fmla="*/ 14 w 95"/>
                      <a:gd name="T45" fmla="*/ 0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95" h="87">
                        <a:moveTo>
                          <a:pt x="14" y="0"/>
                        </a:moveTo>
                        <a:lnTo>
                          <a:pt x="25" y="14"/>
                        </a:lnTo>
                        <a:lnTo>
                          <a:pt x="37" y="11"/>
                        </a:lnTo>
                        <a:lnTo>
                          <a:pt x="55" y="14"/>
                        </a:lnTo>
                        <a:lnTo>
                          <a:pt x="71" y="14"/>
                        </a:lnTo>
                        <a:lnTo>
                          <a:pt x="78" y="22"/>
                        </a:lnTo>
                        <a:lnTo>
                          <a:pt x="88" y="42"/>
                        </a:lnTo>
                        <a:lnTo>
                          <a:pt x="94" y="50"/>
                        </a:lnTo>
                        <a:lnTo>
                          <a:pt x="72" y="55"/>
                        </a:lnTo>
                        <a:lnTo>
                          <a:pt x="67" y="61"/>
                        </a:lnTo>
                        <a:lnTo>
                          <a:pt x="72" y="72"/>
                        </a:lnTo>
                        <a:lnTo>
                          <a:pt x="72" y="83"/>
                        </a:lnTo>
                        <a:lnTo>
                          <a:pt x="51" y="72"/>
                        </a:lnTo>
                        <a:lnTo>
                          <a:pt x="33" y="64"/>
                        </a:lnTo>
                        <a:lnTo>
                          <a:pt x="25" y="67"/>
                        </a:lnTo>
                        <a:lnTo>
                          <a:pt x="25" y="83"/>
                        </a:lnTo>
                        <a:lnTo>
                          <a:pt x="14" y="86"/>
                        </a:lnTo>
                        <a:lnTo>
                          <a:pt x="8" y="72"/>
                        </a:lnTo>
                        <a:lnTo>
                          <a:pt x="6" y="55"/>
                        </a:lnTo>
                        <a:lnTo>
                          <a:pt x="0" y="53"/>
                        </a:lnTo>
                        <a:lnTo>
                          <a:pt x="6" y="36"/>
                        </a:lnTo>
                        <a:lnTo>
                          <a:pt x="16" y="31"/>
                        </a:lnTo>
                        <a:lnTo>
                          <a:pt x="14" y="0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sp>
              <p:nvSpPr>
                <p:cNvPr id="25" name="Freeform 15"/>
                <p:cNvSpPr>
                  <a:spLocks/>
                </p:cNvSpPr>
                <p:nvPr/>
              </p:nvSpPr>
              <p:spPr bwMode="ltGray">
                <a:xfrm>
                  <a:off x="4676" y="2275"/>
                  <a:ext cx="654" cy="694"/>
                </a:xfrm>
                <a:custGeom>
                  <a:avLst/>
                  <a:gdLst>
                    <a:gd name="T0" fmla="*/ 505 w 654"/>
                    <a:gd name="T1" fmla="*/ 56 h 694"/>
                    <a:gd name="T2" fmla="*/ 531 w 654"/>
                    <a:gd name="T3" fmla="*/ 78 h 694"/>
                    <a:gd name="T4" fmla="*/ 558 w 654"/>
                    <a:gd name="T5" fmla="*/ 181 h 694"/>
                    <a:gd name="T6" fmla="*/ 618 w 654"/>
                    <a:gd name="T7" fmla="*/ 287 h 694"/>
                    <a:gd name="T8" fmla="*/ 653 w 654"/>
                    <a:gd name="T9" fmla="*/ 395 h 694"/>
                    <a:gd name="T10" fmla="*/ 628 w 654"/>
                    <a:gd name="T11" fmla="*/ 495 h 694"/>
                    <a:gd name="T12" fmla="*/ 602 w 654"/>
                    <a:gd name="T13" fmla="*/ 559 h 694"/>
                    <a:gd name="T14" fmla="*/ 587 w 654"/>
                    <a:gd name="T15" fmla="*/ 621 h 694"/>
                    <a:gd name="T16" fmla="*/ 571 w 654"/>
                    <a:gd name="T17" fmla="*/ 657 h 694"/>
                    <a:gd name="T18" fmla="*/ 540 w 654"/>
                    <a:gd name="T19" fmla="*/ 682 h 694"/>
                    <a:gd name="T20" fmla="*/ 490 w 654"/>
                    <a:gd name="T21" fmla="*/ 674 h 694"/>
                    <a:gd name="T22" fmla="*/ 439 w 654"/>
                    <a:gd name="T23" fmla="*/ 657 h 694"/>
                    <a:gd name="T24" fmla="*/ 412 w 654"/>
                    <a:gd name="T25" fmla="*/ 618 h 694"/>
                    <a:gd name="T26" fmla="*/ 404 w 654"/>
                    <a:gd name="T27" fmla="*/ 568 h 694"/>
                    <a:gd name="T28" fmla="*/ 387 w 654"/>
                    <a:gd name="T29" fmla="*/ 545 h 694"/>
                    <a:gd name="T30" fmla="*/ 360 w 654"/>
                    <a:gd name="T31" fmla="*/ 548 h 694"/>
                    <a:gd name="T32" fmla="*/ 334 w 654"/>
                    <a:gd name="T33" fmla="*/ 509 h 694"/>
                    <a:gd name="T34" fmla="*/ 313 w 654"/>
                    <a:gd name="T35" fmla="*/ 504 h 694"/>
                    <a:gd name="T36" fmla="*/ 278 w 654"/>
                    <a:gd name="T37" fmla="*/ 509 h 694"/>
                    <a:gd name="T38" fmla="*/ 249 w 654"/>
                    <a:gd name="T39" fmla="*/ 515 h 694"/>
                    <a:gd name="T40" fmla="*/ 223 w 654"/>
                    <a:gd name="T41" fmla="*/ 537 h 694"/>
                    <a:gd name="T42" fmla="*/ 187 w 654"/>
                    <a:gd name="T43" fmla="*/ 554 h 694"/>
                    <a:gd name="T44" fmla="*/ 150 w 654"/>
                    <a:gd name="T45" fmla="*/ 579 h 694"/>
                    <a:gd name="T46" fmla="*/ 130 w 654"/>
                    <a:gd name="T47" fmla="*/ 590 h 694"/>
                    <a:gd name="T48" fmla="*/ 76 w 654"/>
                    <a:gd name="T49" fmla="*/ 584 h 694"/>
                    <a:gd name="T50" fmla="*/ 64 w 654"/>
                    <a:gd name="T51" fmla="*/ 571 h 694"/>
                    <a:gd name="T52" fmla="*/ 64 w 654"/>
                    <a:gd name="T53" fmla="*/ 495 h 694"/>
                    <a:gd name="T54" fmla="*/ 47 w 654"/>
                    <a:gd name="T55" fmla="*/ 451 h 694"/>
                    <a:gd name="T56" fmla="*/ 29 w 654"/>
                    <a:gd name="T57" fmla="*/ 415 h 694"/>
                    <a:gd name="T58" fmla="*/ 6 w 654"/>
                    <a:gd name="T59" fmla="*/ 287 h 694"/>
                    <a:gd name="T60" fmla="*/ 8 w 654"/>
                    <a:gd name="T61" fmla="*/ 245 h 694"/>
                    <a:gd name="T62" fmla="*/ 54 w 654"/>
                    <a:gd name="T63" fmla="*/ 223 h 694"/>
                    <a:gd name="T64" fmla="*/ 89 w 654"/>
                    <a:gd name="T65" fmla="*/ 217 h 694"/>
                    <a:gd name="T66" fmla="*/ 109 w 654"/>
                    <a:gd name="T67" fmla="*/ 206 h 694"/>
                    <a:gd name="T68" fmla="*/ 120 w 654"/>
                    <a:gd name="T69" fmla="*/ 170 h 694"/>
                    <a:gd name="T70" fmla="*/ 117 w 654"/>
                    <a:gd name="T71" fmla="*/ 150 h 694"/>
                    <a:gd name="T72" fmla="*/ 163 w 654"/>
                    <a:gd name="T73" fmla="*/ 100 h 694"/>
                    <a:gd name="T74" fmla="*/ 200 w 654"/>
                    <a:gd name="T75" fmla="*/ 64 h 694"/>
                    <a:gd name="T76" fmla="*/ 233 w 654"/>
                    <a:gd name="T77" fmla="*/ 89 h 694"/>
                    <a:gd name="T78" fmla="*/ 258 w 654"/>
                    <a:gd name="T79" fmla="*/ 61 h 694"/>
                    <a:gd name="T80" fmla="*/ 284 w 654"/>
                    <a:gd name="T81" fmla="*/ 28 h 694"/>
                    <a:gd name="T82" fmla="*/ 311 w 654"/>
                    <a:gd name="T83" fmla="*/ 8 h 694"/>
                    <a:gd name="T84" fmla="*/ 354 w 654"/>
                    <a:gd name="T85" fmla="*/ 14 h 694"/>
                    <a:gd name="T86" fmla="*/ 369 w 654"/>
                    <a:gd name="T87" fmla="*/ 39 h 694"/>
                    <a:gd name="T88" fmla="*/ 369 w 654"/>
                    <a:gd name="T89" fmla="*/ 70 h 694"/>
                    <a:gd name="T90" fmla="*/ 406 w 654"/>
                    <a:gd name="T91" fmla="*/ 125 h 694"/>
                    <a:gd name="T92" fmla="*/ 437 w 654"/>
                    <a:gd name="T93" fmla="*/ 142 h 694"/>
                    <a:gd name="T94" fmla="*/ 463 w 654"/>
                    <a:gd name="T95" fmla="*/ 89 h 694"/>
                    <a:gd name="T96" fmla="*/ 470 w 654"/>
                    <a:gd name="T97" fmla="*/ 0 h 6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654" h="694">
                      <a:moveTo>
                        <a:pt x="470" y="0"/>
                      </a:moveTo>
                      <a:lnTo>
                        <a:pt x="505" y="0"/>
                      </a:lnTo>
                      <a:lnTo>
                        <a:pt x="505" y="56"/>
                      </a:lnTo>
                      <a:lnTo>
                        <a:pt x="519" y="70"/>
                      </a:lnTo>
                      <a:lnTo>
                        <a:pt x="523" y="78"/>
                      </a:lnTo>
                      <a:lnTo>
                        <a:pt x="531" y="78"/>
                      </a:lnTo>
                      <a:lnTo>
                        <a:pt x="534" y="89"/>
                      </a:lnTo>
                      <a:lnTo>
                        <a:pt x="538" y="145"/>
                      </a:lnTo>
                      <a:lnTo>
                        <a:pt x="558" y="181"/>
                      </a:lnTo>
                      <a:lnTo>
                        <a:pt x="587" y="234"/>
                      </a:lnTo>
                      <a:lnTo>
                        <a:pt x="587" y="242"/>
                      </a:lnTo>
                      <a:lnTo>
                        <a:pt x="618" y="287"/>
                      </a:lnTo>
                      <a:lnTo>
                        <a:pt x="618" y="295"/>
                      </a:lnTo>
                      <a:lnTo>
                        <a:pt x="649" y="331"/>
                      </a:lnTo>
                      <a:lnTo>
                        <a:pt x="653" y="395"/>
                      </a:lnTo>
                      <a:lnTo>
                        <a:pt x="649" y="454"/>
                      </a:lnTo>
                      <a:lnTo>
                        <a:pt x="639" y="481"/>
                      </a:lnTo>
                      <a:lnTo>
                        <a:pt x="628" y="495"/>
                      </a:lnTo>
                      <a:lnTo>
                        <a:pt x="624" y="523"/>
                      </a:lnTo>
                      <a:lnTo>
                        <a:pt x="612" y="548"/>
                      </a:lnTo>
                      <a:lnTo>
                        <a:pt x="602" y="559"/>
                      </a:lnTo>
                      <a:lnTo>
                        <a:pt x="604" y="568"/>
                      </a:lnTo>
                      <a:lnTo>
                        <a:pt x="593" y="584"/>
                      </a:lnTo>
                      <a:lnTo>
                        <a:pt x="587" y="621"/>
                      </a:lnTo>
                      <a:lnTo>
                        <a:pt x="585" y="640"/>
                      </a:lnTo>
                      <a:lnTo>
                        <a:pt x="573" y="648"/>
                      </a:lnTo>
                      <a:lnTo>
                        <a:pt x="571" y="657"/>
                      </a:lnTo>
                      <a:lnTo>
                        <a:pt x="564" y="674"/>
                      </a:lnTo>
                      <a:lnTo>
                        <a:pt x="550" y="676"/>
                      </a:lnTo>
                      <a:lnTo>
                        <a:pt x="540" y="682"/>
                      </a:lnTo>
                      <a:lnTo>
                        <a:pt x="527" y="693"/>
                      </a:lnTo>
                      <a:lnTo>
                        <a:pt x="509" y="671"/>
                      </a:lnTo>
                      <a:lnTo>
                        <a:pt x="490" y="674"/>
                      </a:lnTo>
                      <a:lnTo>
                        <a:pt x="484" y="674"/>
                      </a:lnTo>
                      <a:lnTo>
                        <a:pt x="457" y="679"/>
                      </a:lnTo>
                      <a:lnTo>
                        <a:pt x="439" y="657"/>
                      </a:lnTo>
                      <a:lnTo>
                        <a:pt x="428" y="635"/>
                      </a:lnTo>
                      <a:lnTo>
                        <a:pt x="420" y="637"/>
                      </a:lnTo>
                      <a:lnTo>
                        <a:pt x="412" y="618"/>
                      </a:lnTo>
                      <a:lnTo>
                        <a:pt x="408" y="601"/>
                      </a:lnTo>
                      <a:lnTo>
                        <a:pt x="404" y="596"/>
                      </a:lnTo>
                      <a:lnTo>
                        <a:pt x="404" y="568"/>
                      </a:lnTo>
                      <a:lnTo>
                        <a:pt x="406" y="551"/>
                      </a:lnTo>
                      <a:lnTo>
                        <a:pt x="402" y="540"/>
                      </a:lnTo>
                      <a:lnTo>
                        <a:pt x="387" y="545"/>
                      </a:lnTo>
                      <a:lnTo>
                        <a:pt x="379" y="548"/>
                      </a:lnTo>
                      <a:lnTo>
                        <a:pt x="365" y="548"/>
                      </a:lnTo>
                      <a:lnTo>
                        <a:pt x="360" y="548"/>
                      </a:lnTo>
                      <a:lnTo>
                        <a:pt x="354" y="548"/>
                      </a:lnTo>
                      <a:lnTo>
                        <a:pt x="344" y="532"/>
                      </a:lnTo>
                      <a:lnTo>
                        <a:pt x="334" y="509"/>
                      </a:lnTo>
                      <a:lnTo>
                        <a:pt x="332" y="512"/>
                      </a:lnTo>
                      <a:lnTo>
                        <a:pt x="315" y="512"/>
                      </a:lnTo>
                      <a:lnTo>
                        <a:pt x="313" y="504"/>
                      </a:lnTo>
                      <a:lnTo>
                        <a:pt x="303" y="512"/>
                      </a:lnTo>
                      <a:lnTo>
                        <a:pt x="293" y="509"/>
                      </a:lnTo>
                      <a:lnTo>
                        <a:pt x="278" y="509"/>
                      </a:lnTo>
                      <a:lnTo>
                        <a:pt x="268" y="504"/>
                      </a:lnTo>
                      <a:lnTo>
                        <a:pt x="264" y="512"/>
                      </a:lnTo>
                      <a:lnTo>
                        <a:pt x="249" y="515"/>
                      </a:lnTo>
                      <a:lnTo>
                        <a:pt x="245" y="509"/>
                      </a:lnTo>
                      <a:lnTo>
                        <a:pt x="235" y="523"/>
                      </a:lnTo>
                      <a:lnTo>
                        <a:pt x="223" y="537"/>
                      </a:lnTo>
                      <a:lnTo>
                        <a:pt x="216" y="537"/>
                      </a:lnTo>
                      <a:lnTo>
                        <a:pt x="204" y="554"/>
                      </a:lnTo>
                      <a:lnTo>
                        <a:pt x="187" y="554"/>
                      </a:lnTo>
                      <a:lnTo>
                        <a:pt x="173" y="559"/>
                      </a:lnTo>
                      <a:lnTo>
                        <a:pt x="157" y="568"/>
                      </a:lnTo>
                      <a:lnTo>
                        <a:pt x="150" y="579"/>
                      </a:lnTo>
                      <a:lnTo>
                        <a:pt x="144" y="576"/>
                      </a:lnTo>
                      <a:lnTo>
                        <a:pt x="138" y="587"/>
                      </a:lnTo>
                      <a:lnTo>
                        <a:pt x="130" y="590"/>
                      </a:lnTo>
                      <a:lnTo>
                        <a:pt x="120" y="604"/>
                      </a:lnTo>
                      <a:lnTo>
                        <a:pt x="89" y="604"/>
                      </a:lnTo>
                      <a:lnTo>
                        <a:pt x="76" y="584"/>
                      </a:lnTo>
                      <a:lnTo>
                        <a:pt x="74" y="576"/>
                      </a:lnTo>
                      <a:lnTo>
                        <a:pt x="70" y="584"/>
                      </a:lnTo>
                      <a:lnTo>
                        <a:pt x="64" y="571"/>
                      </a:lnTo>
                      <a:lnTo>
                        <a:pt x="66" y="534"/>
                      </a:lnTo>
                      <a:lnTo>
                        <a:pt x="70" y="512"/>
                      </a:lnTo>
                      <a:lnTo>
                        <a:pt x="64" y="495"/>
                      </a:lnTo>
                      <a:lnTo>
                        <a:pt x="58" y="479"/>
                      </a:lnTo>
                      <a:lnTo>
                        <a:pt x="56" y="459"/>
                      </a:lnTo>
                      <a:lnTo>
                        <a:pt x="47" y="451"/>
                      </a:lnTo>
                      <a:lnTo>
                        <a:pt x="45" y="448"/>
                      </a:lnTo>
                      <a:lnTo>
                        <a:pt x="43" y="440"/>
                      </a:lnTo>
                      <a:lnTo>
                        <a:pt x="29" y="415"/>
                      </a:lnTo>
                      <a:lnTo>
                        <a:pt x="12" y="353"/>
                      </a:lnTo>
                      <a:lnTo>
                        <a:pt x="6" y="312"/>
                      </a:lnTo>
                      <a:lnTo>
                        <a:pt x="6" y="287"/>
                      </a:lnTo>
                      <a:lnTo>
                        <a:pt x="0" y="278"/>
                      </a:lnTo>
                      <a:lnTo>
                        <a:pt x="2" y="256"/>
                      </a:lnTo>
                      <a:lnTo>
                        <a:pt x="8" y="245"/>
                      </a:lnTo>
                      <a:lnTo>
                        <a:pt x="29" y="214"/>
                      </a:lnTo>
                      <a:lnTo>
                        <a:pt x="51" y="217"/>
                      </a:lnTo>
                      <a:lnTo>
                        <a:pt x="54" y="223"/>
                      </a:lnTo>
                      <a:lnTo>
                        <a:pt x="82" y="223"/>
                      </a:lnTo>
                      <a:lnTo>
                        <a:pt x="84" y="214"/>
                      </a:lnTo>
                      <a:lnTo>
                        <a:pt x="89" y="217"/>
                      </a:lnTo>
                      <a:lnTo>
                        <a:pt x="97" y="209"/>
                      </a:lnTo>
                      <a:lnTo>
                        <a:pt x="103" y="212"/>
                      </a:lnTo>
                      <a:lnTo>
                        <a:pt x="109" y="206"/>
                      </a:lnTo>
                      <a:lnTo>
                        <a:pt x="107" y="198"/>
                      </a:lnTo>
                      <a:lnTo>
                        <a:pt x="113" y="178"/>
                      </a:lnTo>
                      <a:lnTo>
                        <a:pt x="120" y="170"/>
                      </a:lnTo>
                      <a:lnTo>
                        <a:pt x="117" y="164"/>
                      </a:lnTo>
                      <a:lnTo>
                        <a:pt x="120" y="159"/>
                      </a:lnTo>
                      <a:lnTo>
                        <a:pt x="117" y="150"/>
                      </a:lnTo>
                      <a:lnTo>
                        <a:pt x="128" y="136"/>
                      </a:lnTo>
                      <a:lnTo>
                        <a:pt x="146" y="134"/>
                      </a:lnTo>
                      <a:lnTo>
                        <a:pt x="163" y="100"/>
                      </a:lnTo>
                      <a:lnTo>
                        <a:pt x="185" y="72"/>
                      </a:lnTo>
                      <a:lnTo>
                        <a:pt x="194" y="70"/>
                      </a:lnTo>
                      <a:lnTo>
                        <a:pt x="200" y="64"/>
                      </a:lnTo>
                      <a:lnTo>
                        <a:pt x="210" y="64"/>
                      </a:lnTo>
                      <a:lnTo>
                        <a:pt x="227" y="86"/>
                      </a:lnTo>
                      <a:lnTo>
                        <a:pt x="233" y="89"/>
                      </a:lnTo>
                      <a:lnTo>
                        <a:pt x="239" y="78"/>
                      </a:lnTo>
                      <a:lnTo>
                        <a:pt x="251" y="64"/>
                      </a:lnTo>
                      <a:lnTo>
                        <a:pt x="258" y="61"/>
                      </a:lnTo>
                      <a:lnTo>
                        <a:pt x="266" y="39"/>
                      </a:lnTo>
                      <a:lnTo>
                        <a:pt x="274" y="36"/>
                      </a:lnTo>
                      <a:lnTo>
                        <a:pt x="284" y="28"/>
                      </a:lnTo>
                      <a:lnTo>
                        <a:pt x="293" y="19"/>
                      </a:lnTo>
                      <a:lnTo>
                        <a:pt x="303" y="19"/>
                      </a:lnTo>
                      <a:lnTo>
                        <a:pt x="311" y="8"/>
                      </a:lnTo>
                      <a:lnTo>
                        <a:pt x="323" y="8"/>
                      </a:lnTo>
                      <a:lnTo>
                        <a:pt x="336" y="8"/>
                      </a:lnTo>
                      <a:lnTo>
                        <a:pt x="354" y="14"/>
                      </a:lnTo>
                      <a:lnTo>
                        <a:pt x="365" y="25"/>
                      </a:lnTo>
                      <a:lnTo>
                        <a:pt x="367" y="33"/>
                      </a:lnTo>
                      <a:lnTo>
                        <a:pt x="369" y="39"/>
                      </a:lnTo>
                      <a:lnTo>
                        <a:pt x="371" y="53"/>
                      </a:lnTo>
                      <a:lnTo>
                        <a:pt x="369" y="58"/>
                      </a:lnTo>
                      <a:lnTo>
                        <a:pt x="369" y="70"/>
                      </a:lnTo>
                      <a:lnTo>
                        <a:pt x="367" y="78"/>
                      </a:lnTo>
                      <a:lnTo>
                        <a:pt x="396" y="109"/>
                      </a:lnTo>
                      <a:lnTo>
                        <a:pt x="406" y="125"/>
                      </a:lnTo>
                      <a:lnTo>
                        <a:pt x="418" y="131"/>
                      </a:lnTo>
                      <a:lnTo>
                        <a:pt x="430" y="139"/>
                      </a:lnTo>
                      <a:lnTo>
                        <a:pt x="437" y="142"/>
                      </a:lnTo>
                      <a:lnTo>
                        <a:pt x="449" y="134"/>
                      </a:lnTo>
                      <a:lnTo>
                        <a:pt x="459" y="109"/>
                      </a:lnTo>
                      <a:lnTo>
                        <a:pt x="463" y="89"/>
                      </a:lnTo>
                      <a:lnTo>
                        <a:pt x="466" y="53"/>
                      </a:lnTo>
                      <a:lnTo>
                        <a:pt x="470" y="36"/>
                      </a:lnTo>
                      <a:lnTo>
                        <a:pt x="470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26" name="Freeform 16"/>
                <p:cNvSpPr>
                  <a:spLocks/>
                </p:cNvSpPr>
                <p:nvPr/>
              </p:nvSpPr>
              <p:spPr bwMode="ltGray">
                <a:xfrm>
                  <a:off x="4523" y="2125"/>
                  <a:ext cx="363" cy="95"/>
                </a:xfrm>
                <a:custGeom>
                  <a:avLst/>
                  <a:gdLst>
                    <a:gd name="T0" fmla="*/ 27 w 363"/>
                    <a:gd name="T1" fmla="*/ 14 h 95"/>
                    <a:gd name="T2" fmla="*/ 72 w 363"/>
                    <a:gd name="T3" fmla="*/ 14 h 95"/>
                    <a:gd name="T4" fmla="*/ 99 w 363"/>
                    <a:gd name="T5" fmla="*/ 17 h 95"/>
                    <a:gd name="T6" fmla="*/ 123 w 363"/>
                    <a:gd name="T7" fmla="*/ 44 h 95"/>
                    <a:gd name="T8" fmla="*/ 144 w 363"/>
                    <a:gd name="T9" fmla="*/ 50 h 95"/>
                    <a:gd name="T10" fmla="*/ 177 w 363"/>
                    <a:gd name="T11" fmla="*/ 61 h 95"/>
                    <a:gd name="T12" fmla="*/ 197 w 363"/>
                    <a:gd name="T13" fmla="*/ 66 h 95"/>
                    <a:gd name="T14" fmla="*/ 204 w 363"/>
                    <a:gd name="T15" fmla="*/ 44 h 95"/>
                    <a:gd name="T16" fmla="*/ 247 w 363"/>
                    <a:gd name="T17" fmla="*/ 50 h 95"/>
                    <a:gd name="T18" fmla="*/ 278 w 363"/>
                    <a:gd name="T19" fmla="*/ 58 h 95"/>
                    <a:gd name="T20" fmla="*/ 300 w 363"/>
                    <a:gd name="T21" fmla="*/ 61 h 95"/>
                    <a:gd name="T22" fmla="*/ 315 w 363"/>
                    <a:gd name="T23" fmla="*/ 50 h 95"/>
                    <a:gd name="T24" fmla="*/ 341 w 363"/>
                    <a:gd name="T25" fmla="*/ 44 h 95"/>
                    <a:gd name="T26" fmla="*/ 362 w 363"/>
                    <a:gd name="T27" fmla="*/ 39 h 95"/>
                    <a:gd name="T28" fmla="*/ 356 w 363"/>
                    <a:gd name="T29" fmla="*/ 66 h 95"/>
                    <a:gd name="T30" fmla="*/ 341 w 363"/>
                    <a:gd name="T31" fmla="*/ 75 h 95"/>
                    <a:gd name="T32" fmla="*/ 329 w 363"/>
                    <a:gd name="T33" fmla="*/ 77 h 95"/>
                    <a:gd name="T34" fmla="*/ 313 w 363"/>
                    <a:gd name="T35" fmla="*/ 86 h 95"/>
                    <a:gd name="T36" fmla="*/ 298 w 363"/>
                    <a:gd name="T37" fmla="*/ 86 h 95"/>
                    <a:gd name="T38" fmla="*/ 284 w 363"/>
                    <a:gd name="T39" fmla="*/ 88 h 95"/>
                    <a:gd name="T40" fmla="*/ 263 w 363"/>
                    <a:gd name="T41" fmla="*/ 94 h 95"/>
                    <a:gd name="T42" fmla="*/ 249 w 363"/>
                    <a:gd name="T43" fmla="*/ 75 h 95"/>
                    <a:gd name="T44" fmla="*/ 234 w 363"/>
                    <a:gd name="T45" fmla="*/ 94 h 95"/>
                    <a:gd name="T46" fmla="*/ 212 w 363"/>
                    <a:gd name="T47" fmla="*/ 75 h 95"/>
                    <a:gd name="T48" fmla="*/ 200 w 363"/>
                    <a:gd name="T49" fmla="*/ 77 h 95"/>
                    <a:gd name="T50" fmla="*/ 183 w 363"/>
                    <a:gd name="T51" fmla="*/ 86 h 95"/>
                    <a:gd name="T52" fmla="*/ 165 w 363"/>
                    <a:gd name="T53" fmla="*/ 80 h 95"/>
                    <a:gd name="T54" fmla="*/ 146 w 363"/>
                    <a:gd name="T55" fmla="*/ 77 h 95"/>
                    <a:gd name="T56" fmla="*/ 127 w 363"/>
                    <a:gd name="T57" fmla="*/ 86 h 95"/>
                    <a:gd name="T58" fmla="*/ 101 w 363"/>
                    <a:gd name="T59" fmla="*/ 72 h 95"/>
                    <a:gd name="T60" fmla="*/ 66 w 363"/>
                    <a:gd name="T61" fmla="*/ 64 h 95"/>
                    <a:gd name="T62" fmla="*/ 41 w 363"/>
                    <a:gd name="T63" fmla="*/ 55 h 95"/>
                    <a:gd name="T64" fmla="*/ 16 w 363"/>
                    <a:gd name="T65" fmla="*/ 41 h 95"/>
                    <a:gd name="T66" fmla="*/ 2 w 363"/>
                    <a:gd name="T67" fmla="*/ 36 h 95"/>
                    <a:gd name="T68" fmla="*/ 0 w 363"/>
                    <a:gd name="T69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63" h="95">
                      <a:moveTo>
                        <a:pt x="0" y="0"/>
                      </a:moveTo>
                      <a:lnTo>
                        <a:pt x="27" y="14"/>
                      </a:lnTo>
                      <a:lnTo>
                        <a:pt x="51" y="14"/>
                      </a:lnTo>
                      <a:lnTo>
                        <a:pt x="72" y="14"/>
                      </a:lnTo>
                      <a:lnTo>
                        <a:pt x="88" y="14"/>
                      </a:lnTo>
                      <a:lnTo>
                        <a:pt x="99" y="17"/>
                      </a:lnTo>
                      <a:lnTo>
                        <a:pt x="115" y="25"/>
                      </a:lnTo>
                      <a:lnTo>
                        <a:pt x="123" y="44"/>
                      </a:lnTo>
                      <a:lnTo>
                        <a:pt x="130" y="53"/>
                      </a:lnTo>
                      <a:lnTo>
                        <a:pt x="144" y="50"/>
                      </a:lnTo>
                      <a:lnTo>
                        <a:pt x="160" y="50"/>
                      </a:lnTo>
                      <a:lnTo>
                        <a:pt x="177" y="61"/>
                      </a:lnTo>
                      <a:lnTo>
                        <a:pt x="189" y="66"/>
                      </a:lnTo>
                      <a:lnTo>
                        <a:pt x="197" y="66"/>
                      </a:lnTo>
                      <a:lnTo>
                        <a:pt x="199" y="53"/>
                      </a:lnTo>
                      <a:lnTo>
                        <a:pt x="204" y="44"/>
                      </a:lnTo>
                      <a:lnTo>
                        <a:pt x="228" y="50"/>
                      </a:lnTo>
                      <a:lnTo>
                        <a:pt x="247" y="50"/>
                      </a:lnTo>
                      <a:lnTo>
                        <a:pt x="265" y="50"/>
                      </a:lnTo>
                      <a:lnTo>
                        <a:pt x="278" y="58"/>
                      </a:lnTo>
                      <a:lnTo>
                        <a:pt x="286" y="64"/>
                      </a:lnTo>
                      <a:lnTo>
                        <a:pt x="300" y="61"/>
                      </a:lnTo>
                      <a:lnTo>
                        <a:pt x="309" y="55"/>
                      </a:lnTo>
                      <a:lnTo>
                        <a:pt x="315" y="50"/>
                      </a:lnTo>
                      <a:lnTo>
                        <a:pt x="331" y="50"/>
                      </a:lnTo>
                      <a:lnTo>
                        <a:pt x="341" y="44"/>
                      </a:lnTo>
                      <a:lnTo>
                        <a:pt x="354" y="39"/>
                      </a:lnTo>
                      <a:lnTo>
                        <a:pt x="362" y="39"/>
                      </a:lnTo>
                      <a:lnTo>
                        <a:pt x="360" y="58"/>
                      </a:lnTo>
                      <a:lnTo>
                        <a:pt x="356" y="66"/>
                      </a:lnTo>
                      <a:lnTo>
                        <a:pt x="348" y="75"/>
                      </a:lnTo>
                      <a:lnTo>
                        <a:pt x="341" y="75"/>
                      </a:lnTo>
                      <a:lnTo>
                        <a:pt x="339" y="75"/>
                      </a:lnTo>
                      <a:lnTo>
                        <a:pt x="329" y="77"/>
                      </a:lnTo>
                      <a:lnTo>
                        <a:pt x="321" y="88"/>
                      </a:lnTo>
                      <a:lnTo>
                        <a:pt x="313" y="86"/>
                      </a:lnTo>
                      <a:lnTo>
                        <a:pt x="306" y="80"/>
                      </a:lnTo>
                      <a:lnTo>
                        <a:pt x="298" y="86"/>
                      </a:lnTo>
                      <a:lnTo>
                        <a:pt x="290" y="88"/>
                      </a:lnTo>
                      <a:lnTo>
                        <a:pt x="284" y="88"/>
                      </a:lnTo>
                      <a:lnTo>
                        <a:pt x="278" y="94"/>
                      </a:lnTo>
                      <a:lnTo>
                        <a:pt x="263" y="94"/>
                      </a:lnTo>
                      <a:lnTo>
                        <a:pt x="257" y="86"/>
                      </a:lnTo>
                      <a:lnTo>
                        <a:pt x="249" y="75"/>
                      </a:lnTo>
                      <a:lnTo>
                        <a:pt x="239" y="86"/>
                      </a:lnTo>
                      <a:lnTo>
                        <a:pt x="234" y="94"/>
                      </a:lnTo>
                      <a:lnTo>
                        <a:pt x="226" y="94"/>
                      </a:lnTo>
                      <a:lnTo>
                        <a:pt x="212" y="75"/>
                      </a:lnTo>
                      <a:lnTo>
                        <a:pt x="208" y="77"/>
                      </a:lnTo>
                      <a:lnTo>
                        <a:pt x="200" y="77"/>
                      </a:lnTo>
                      <a:lnTo>
                        <a:pt x="195" y="88"/>
                      </a:lnTo>
                      <a:lnTo>
                        <a:pt x="183" y="86"/>
                      </a:lnTo>
                      <a:lnTo>
                        <a:pt x="171" y="86"/>
                      </a:lnTo>
                      <a:lnTo>
                        <a:pt x="165" y="80"/>
                      </a:lnTo>
                      <a:lnTo>
                        <a:pt x="158" y="75"/>
                      </a:lnTo>
                      <a:lnTo>
                        <a:pt x="146" y="77"/>
                      </a:lnTo>
                      <a:lnTo>
                        <a:pt x="134" y="88"/>
                      </a:lnTo>
                      <a:lnTo>
                        <a:pt x="127" y="86"/>
                      </a:lnTo>
                      <a:lnTo>
                        <a:pt x="115" y="80"/>
                      </a:lnTo>
                      <a:lnTo>
                        <a:pt x="101" y="72"/>
                      </a:lnTo>
                      <a:lnTo>
                        <a:pt x="90" y="72"/>
                      </a:lnTo>
                      <a:lnTo>
                        <a:pt x="66" y="64"/>
                      </a:lnTo>
                      <a:lnTo>
                        <a:pt x="51" y="58"/>
                      </a:lnTo>
                      <a:lnTo>
                        <a:pt x="41" y="55"/>
                      </a:lnTo>
                      <a:lnTo>
                        <a:pt x="25" y="53"/>
                      </a:lnTo>
                      <a:lnTo>
                        <a:pt x="16" y="41"/>
                      </a:lnTo>
                      <a:lnTo>
                        <a:pt x="6" y="39"/>
                      </a:lnTo>
                      <a:lnTo>
                        <a:pt x="2" y="36"/>
                      </a:lnTo>
                      <a:lnTo>
                        <a:pt x="0" y="3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27" name="Freeform 17"/>
                <p:cNvSpPr>
                  <a:spLocks/>
                </p:cNvSpPr>
                <p:nvPr/>
              </p:nvSpPr>
              <p:spPr bwMode="ltGray">
                <a:xfrm>
                  <a:off x="4721" y="1940"/>
                  <a:ext cx="165" cy="182"/>
                </a:xfrm>
                <a:custGeom>
                  <a:avLst/>
                  <a:gdLst>
                    <a:gd name="T0" fmla="*/ 80 w 165"/>
                    <a:gd name="T1" fmla="*/ 3 h 182"/>
                    <a:gd name="T2" fmla="*/ 137 w 165"/>
                    <a:gd name="T3" fmla="*/ 0 h 182"/>
                    <a:gd name="T4" fmla="*/ 146 w 165"/>
                    <a:gd name="T5" fmla="*/ 22 h 182"/>
                    <a:gd name="T6" fmla="*/ 131 w 165"/>
                    <a:gd name="T7" fmla="*/ 36 h 182"/>
                    <a:gd name="T8" fmla="*/ 127 w 165"/>
                    <a:gd name="T9" fmla="*/ 47 h 182"/>
                    <a:gd name="T10" fmla="*/ 115 w 165"/>
                    <a:gd name="T11" fmla="*/ 61 h 182"/>
                    <a:gd name="T12" fmla="*/ 102 w 165"/>
                    <a:gd name="T13" fmla="*/ 64 h 182"/>
                    <a:gd name="T14" fmla="*/ 88 w 165"/>
                    <a:gd name="T15" fmla="*/ 56 h 182"/>
                    <a:gd name="T16" fmla="*/ 72 w 165"/>
                    <a:gd name="T17" fmla="*/ 36 h 182"/>
                    <a:gd name="T18" fmla="*/ 53 w 165"/>
                    <a:gd name="T19" fmla="*/ 36 h 182"/>
                    <a:gd name="T20" fmla="*/ 51 w 165"/>
                    <a:gd name="T21" fmla="*/ 64 h 182"/>
                    <a:gd name="T22" fmla="*/ 53 w 165"/>
                    <a:gd name="T23" fmla="*/ 81 h 182"/>
                    <a:gd name="T24" fmla="*/ 72 w 165"/>
                    <a:gd name="T25" fmla="*/ 70 h 182"/>
                    <a:gd name="T26" fmla="*/ 86 w 165"/>
                    <a:gd name="T27" fmla="*/ 75 h 182"/>
                    <a:gd name="T28" fmla="*/ 82 w 165"/>
                    <a:gd name="T29" fmla="*/ 92 h 182"/>
                    <a:gd name="T30" fmla="*/ 80 w 165"/>
                    <a:gd name="T31" fmla="*/ 103 h 182"/>
                    <a:gd name="T32" fmla="*/ 82 w 165"/>
                    <a:gd name="T33" fmla="*/ 120 h 182"/>
                    <a:gd name="T34" fmla="*/ 92 w 165"/>
                    <a:gd name="T35" fmla="*/ 128 h 182"/>
                    <a:gd name="T36" fmla="*/ 88 w 165"/>
                    <a:gd name="T37" fmla="*/ 148 h 182"/>
                    <a:gd name="T38" fmla="*/ 82 w 165"/>
                    <a:gd name="T39" fmla="*/ 170 h 182"/>
                    <a:gd name="T40" fmla="*/ 68 w 165"/>
                    <a:gd name="T41" fmla="*/ 175 h 182"/>
                    <a:gd name="T42" fmla="*/ 62 w 165"/>
                    <a:gd name="T43" fmla="*/ 164 h 182"/>
                    <a:gd name="T44" fmla="*/ 55 w 165"/>
                    <a:gd name="T45" fmla="*/ 139 h 182"/>
                    <a:gd name="T46" fmla="*/ 55 w 165"/>
                    <a:gd name="T47" fmla="*/ 114 h 182"/>
                    <a:gd name="T48" fmla="*/ 35 w 165"/>
                    <a:gd name="T49" fmla="*/ 114 h 182"/>
                    <a:gd name="T50" fmla="*/ 23 w 165"/>
                    <a:gd name="T51" fmla="*/ 117 h 182"/>
                    <a:gd name="T52" fmla="*/ 39 w 165"/>
                    <a:gd name="T53" fmla="*/ 128 h 182"/>
                    <a:gd name="T54" fmla="*/ 47 w 165"/>
                    <a:gd name="T55" fmla="*/ 145 h 182"/>
                    <a:gd name="T56" fmla="*/ 41 w 165"/>
                    <a:gd name="T57" fmla="*/ 167 h 182"/>
                    <a:gd name="T58" fmla="*/ 29 w 165"/>
                    <a:gd name="T59" fmla="*/ 181 h 182"/>
                    <a:gd name="T60" fmla="*/ 29 w 165"/>
                    <a:gd name="T61" fmla="*/ 164 h 182"/>
                    <a:gd name="T62" fmla="*/ 21 w 165"/>
                    <a:gd name="T63" fmla="*/ 145 h 182"/>
                    <a:gd name="T64" fmla="*/ 10 w 165"/>
                    <a:gd name="T65" fmla="*/ 128 h 182"/>
                    <a:gd name="T66" fmla="*/ 2 w 165"/>
                    <a:gd name="T67" fmla="*/ 109 h 182"/>
                    <a:gd name="T68" fmla="*/ 16 w 165"/>
                    <a:gd name="T69" fmla="*/ 86 h 182"/>
                    <a:gd name="T70" fmla="*/ 23 w 165"/>
                    <a:gd name="T71" fmla="*/ 58 h 182"/>
                    <a:gd name="T72" fmla="*/ 25 w 165"/>
                    <a:gd name="T73" fmla="*/ 39 h 182"/>
                    <a:gd name="T74" fmla="*/ 23 w 165"/>
                    <a:gd name="T75" fmla="*/ 22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65" h="182">
                      <a:moveTo>
                        <a:pt x="41" y="0"/>
                      </a:moveTo>
                      <a:lnTo>
                        <a:pt x="80" y="3"/>
                      </a:lnTo>
                      <a:lnTo>
                        <a:pt x="117" y="3"/>
                      </a:lnTo>
                      <a:lnTo>
                        <a:pt x="137" y="0"/>
                      </a:lnTo>
                      <a:lnTo>
                        <a:pt x="164" y="17"/>
                      </a:lnTo>
                      <a:lnTo>
                        <a:pt x="146" y="22"/>
                      </a:lnTo>
                      <a:lnTo>
                        <a:pt x="137" y="31"/>
                      </a:lnTo>
                      <a:lnTo>
                        <a:pt x="131" y="36"/>
                      </a:lnTo>
                      <a:lnTo>
                        <a:pt x="127" y="42"/>
                      </a:lnTo>
                      <a:lnTo>
                        <a:pt x="127" y="47"/>
                      </a:lnTo>
                      <a:lnTo>
                        <a:pt x="127" y="56"/>
                      </a:lnTo>
                      <a:lnTo>
                        <a:pt x="115" y="61"/>
                      </a:lnTo>
                      <a:lnTo>
                        <a:pt x="105" y="61"/>
                      </a:lnTo>
                      <a:lnTo>
                        <a:pt x="102" y="64"/>
                      </a:lnTo>
                      <a:lnTo>
                        <a:pt x="92" y="64"/>
                      </a:lnTo>
                      <a:lnTo>
                        <a:pt x="88" y="56"/>
                      </a:lnTo>
                      <a:lnTo>
                        <a:pt x="80" y="45"/>
                      </a:lnTo>
                      <a:lnTo>
                        <a:pt x="72" y="36"/>
                      </a:lnTo>
                      <a:lnTo>
                        <a:pt x="57" y="36"/>
                      </a:lnTo>
                      <a:lnTo>
                        <a:pt x="53" y="36"/>
                      </a:lnTo>
                      <a:lnTo>
                        <a:pt x="49" y="50"/>
                      </a:lnTo>
                      <a:lnTo>
                        <a:pt x="51" y="64"/>
                      </a:lnTo>
                      <a:lnTo>
                        <a:pt x="51" y="72"/>
                      </a:lnTo>
                      <a:lnTo>
                        <a:pt x="53" y="81"/>
                      </a:lnTo>
                      <a:lnTo>
                        <a:pt x="61" y="78"/>
                      </a:lnTo>
                      <a:lnTo>
                        <a:pt x="72" y="70"/>
                      </a:lnTo>
                      <a:lnTo>
                        <a:pt x="80" y="70"/>
                      </a:lnTo>
                      <a:lnTo>
                        <a:pt x="86" y="75"/>
                      </a:lnTo>
                      <a:lnTo>
                        <a:pt x="86" y="81"/>
                      </a:lnTo>
                      <a:lnTo>
                        <a:pt x="82" y="92"/>
                      </a:lnTo>
                      <a:lnTo>
                        <a:pt x="80" y="97"/>
                      </a:lnTo>
                      <a:lnTo>
                        <a:pt x="80" y="103"/>
                      </a:lnTo>
                      <a:lnTo>
                        <a:pt x="78" y="111"/>
                      </a:lnTo>
                      <a:lnTo>
                        <a:pt x="82" y="120"/>
                      </a:lnTo>
                      <a:lnTo>
                        <a:pt x="90" y="131"/>
                      </a:lnTo>
                      <a:lnTo>
                        <a:pt x="92" y="128"/>
                      </a:lnTo>
                      <a:lnTo>
                        <a:pt x="92" y="139"/>
                      </a:lnTo>
                      <a:lnTo>
                        <a:pt x="88" y="148"/>
                      </a:lnTo>
                      <a:lnTo>
                        <a:pt x="84" y="156"/>
                      </a:lnTo>
                      <a:lnTo>
                        <a:pt x="82" y="170"/>
                      </a:lnTo>
                      <a:lnTo>
                        <a:pt x="74" y="175"/>
                      </a:lnTo>
                      <a:lnTo>
                        <a:pt x="68" y="175"/>
                      </a:lnTo>
                      <a:lnTo>
                        <a:pt x="62" y="175"/>
                      </a:lnTo>
                      <a:lnTo>
                        <a:pt x="62" y="164"/>
                      </a:lnTo>
                      <a:lnTo>
                        <a:pt x="61" y="145"/>
                      </a:lnTo>
                      <a:lnTo>
                        <a:pt x="55" y="139"/>
                      </a:lnTo>
                      <a:lnTo>
                        <a:pt x="53" y="131"/>
                      </a:lnTo>
                      <a:lnTo>
                        <a:pt x="55" y="114"/>
                      </a:lnTo>
                      <a:lnTo>
                        <a:pt x="49" y="109"/>
                      </a:lnTo>
                      <a:lnTo>
                        <a:pt x="35" y="114"/>
                      </a:lnTo>
                      <a:lnTo>
                        <a:pt x="29" y="109"/>
                      </a:lnTo>
                      <a:lnTo>
                        <a:pt x="23" y="117"/>
                      </a:lnTo>
                      <a:lnTo>
                        <a:pt x="29" y="123"/>
                      </a:lnTo>
                      <a:lnTo>
                        <a:pt x="39" y="128"/>
                      </a:lnTo>
                      <a:lnTo>
                        <a:pt x="41" y="134"/>
                      </a:lnTo>
                      <a:lnTo>
                        <a:pt x="47" y="145"/>
                      </a:lnTo>
                      <a:lnTo>
                        <a:pt x="47" y="153"/>
                      </a:lnTo>
                      <a:lnTo>
                        <a:pt x="41" y="167"/>
                      </a:lnTo>
                      <a:lnTo>
                        <a:pt x="33" y="178"/>
                      </a:lnTo>
                      <a:lnTo>
                        <a:pt x="29" y="181"/>
                      </a:lnTo>
                      <a:lnTo>
                        <a:pt x="29" y="173"/>
                      </a:lnTo>
                      <a:lnTo>
                        <a:pt x="29" y="164"/>
                      </a:lnTo>
                      <a:lnTo>
                        <a:pt x="31" y="153"/>
                      </a:lnTo>
                      <a:lnTo>
                        <a:pt x="21" y="145"/>
                      </a:lnTo>
                      <a:lnTo>
                        <a:pt x="12" y="136"/>
                      </a:lnTo>
                      <a:lnTo>
                        <a:pt x="10" y="128"/>
                      </a:lnTo>
                      <a:lnTo>
                        <a:pt x="0" y="123"/>
                      </a:lnTo>
                      <a:lnTo>
                        <a:pt x="2" y="109"/>
                      </a:lnTo>
                      <a:lnTo>
                        <a:pt x="10" y="100"/>
                      </a:lnTo>
                      <a:lnTo>
                        <a:pt x="16" y="86"/>
                      </a:lnTo>
                      <a:lnTo>
                        <a:pt x="21" y="72"/>
                      </a:lnTo>
                      <a:lnTo>
                        <a:pt x="23" y="58"/>
                      </a:lnTo>
                      <a:lnTo>
                        <a:pt x="21" y="45"/>
                      </a:lnTo>
                      <a:lnTo>
                        <a:pt x="25" y="39"/>
                      </a:lnTo>
                      <a:lnTo>
                        <a:pt x="29" y="33"/>
                      </a:lnTo>
                      <a:lnTo>
                        <a:pt x="23" y="22"/>
                      </a:lnTo>
                      <a:lnTo>
                        <a:pt x="41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28" name="Freeform 18"/>
                <p:cNvSpPr>
                  <a:spLocks/>
                </p:cNvSpPr>
                <p:nvPr/>
              </p:nvSpPr>
              <p:spPr bwMode="ltGray">
                <a:xfrm>
                  <a:off x="4549" y="1859"/>
                  <a:ext cx="182" cy="249"/>
                </a:xfrm>
                <a:custGeom>
                  <a:avLst/>
                  <a:gdLst>
                    <a:gd name="T0" fmla="*/ 0 w 182"/>
                    <a:gd name="T1" fmla="*/ 83 h 249"/>
                    <a:gd name="T2" fmla="*/ 37 w 182"/>
                    <a:gd name="T3" fmla="*/ 44 h 249"/>
                    <a:gd name="T4" fmla="*/ 56 w 182"/>
                    <a:gd name="T5" fmla="*/ 28 h 249"/>
                    <a:gd name="T6" fmla="*/ 66 w 182"/>
                    <a:gd name="T7" fmla="*/ 14 h 249"/>
                    <a:gd name="T8" fmla="*/ 95 w 182"/>
                    <a:gd name="T9" fmla="*/ 0 h 249"/>
                    <a:gd name="T10" fmla="*/ 111 w 182"/>
                    <a:gd name="T11" fmla="*/ 30 h 249"/>
                    <a:gd name="T12" fmla="*/ 127 w 182"/>
                    <a:gd name="T13" fmla="*/ 17 h 249"/>
                    <a:gd name="T14" fmla="*/ 132 w 182"/>
                    <a:gd name="T15" fmla="*/ 8 h 249"/>
                    <a:gd name="T16" fmla="*/ 146 w 182"/>
                    <a:gd name="T17" fmla="*/ 0 h 249"/>
                    <a:gd name="T18" fmla="*/ 154 w 182"/>
                    <a:gd name="T19" fmla="*/ 0 h 249"/>
                    <a:gd name="T20" fmla="*/ 156 w 182"/>
                    <a:gd name="T21" fmla="*/ 11 h 249"/>
                    <a:gd name="T22" fmla="*/ 156 w 182"/>
                    <a:gd name="T23" fmla="*/ 19 h 249"/>
                    <a:gd name="T24" fmla="*/ 148 w 182"/>
                    <a:gd name="T25" fmla="*/ 33 h 249"/>
                    <a:gd name="T26" fmla="*/ 148 w 182"/>
                    <a:gd name="T27" fmla="*/ 41 h 249"/>
                    <a:gd name="T28" fmla="*/ 169 w 182"/>
                    <a:gd name="T29" fmla="*/ 77 h 249"/>
                    <a:gd name="T30" fmla="*/ 173 w 182"/>
                    <a:gd name="T31" fmla="*/ 99 h 249"/>
                    <a:gd name="T32" fmla="*/ 179 w 182"/>
                    <a:gd name="T33" fmla="*/ 99 h 249"/>
                    <a:gd name="T34" fmla="*/ 181 w 182"/>
                    <a:gd name="T35" fmla="*/ 110 h 249"/>
                    <a:gd name="T36" fmla="*/ 173 w 182"/>
                    <a:gd name="T37" fmla="*/ 121 h 249"/>
                    <a:gd name="T38" fmla="*/ 167 w 182"/>
                    <a:gd name="T39" fmla="*/ 116 h 249"/>
                    <a:gd name="T40" fmla="*/ 154 w 182"/>
                    <a:gd name="T41" fmla="*/ 124 h 249"/>
                    <a:gd name="T42" fmla="*/ 156 w 182"/>
                    <a:gd name="T43" fmla="*/ 146 h 249"/>
                    <a:gd name="T44" fmla="*/ 140 w 182"/>
                    <a:gd name="T45" fmla="*/ 160 h 249"/>
                    <a:gd name="T46" fmla="*/ 140 w 182"/>
                    <a:gd name="T47" fmla="*/ 196 h 249"/>
                    <a:gd name="T48" fmla="*/ 140 w 182"/>
                    <a:gd name="T49" fmla="*/ 220 h 249"/>
                    <a:gd name="T50" fmla="*/ 132 w 182"/>
                    <a:gd name="T51" fmla="*/ 231 h 249"/>
                    <a:gd name="T52" fmla="*/ 127 w 182"/>
                    <a:gd name="T53" fmla="*/ 248 h 249"/>
                    <a:gd name="T54" fmla="*/ 119 w 182"/>
                    <a:gd name="T55" fmla="*/ 245 h 249"/>
                    <a:gd name="T56" fmla="*/ 107 w 182"/>
                    <a:gd name="T57" fmla="*/ 237 h 249"/>
                    <a:gd name="T58" fmla="*/ 97 w 182"/>
                    <a:gd name="T59" fmla="*/ 229 h 249"/>
                    <a:gd name="T60" fmla="*/ 90 w 182"/>
                    <a:gd name="T61" fmla="*/ 215 h 249"/>
                    <a:gd name="T62" fmla="*/ 62 w 182"/>
                    <a:gd name="T63" fmla="*/ 218 h 249"/>
                    <a:gd name="T64" fmla="*/ 39 w 182"/>
                    <a:gd name="T65" fmla="*/ 209 h 249"/>
                    <a:gd name="T66" fmla="*/ 23 w 182"/>
                    <a:gd name="T67" fmla="*/ 187 h 249"/>
                    <a:gd name="T68" fmla="*/ 14 w 182"/>
                    <a:gd name="T69" fmla="*/ 171 h 249"/>
                    <a:gd name="T70" fmla="*/ 6 w 182"/>
                    <a:gd name="T71" fmla="*/ 157 h 249"/>
                    <a:gd name="T72" fmla="*/ 6 w 182"/>
                    <a:gd name="T73" fmla="*/ 130 h 249"/>
                    <a:gd name="T74" fmla="*/ 0 w 182"/>
                    <a:gd name="T75" fmla="*/ 83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82" h="249">
                      <a:moveTo>
                        <a:pt x="0" y="83"/>
                      </a:moveTo>
                      <a:lnTo>
                        <a:pt x="37" y="44"/>
                      </a:lnTo>
                      <a:lnTo>
                        <a:pt x="56" y="28"/>
                      </a:lnTo>
                      <a:lnTo>
                        <a:pt x="66" y="14"/>
                      </a:lnTo>
                      <a:lnTo>
                        <a:pt x="95" y="0"/>
                      </a:lnTo>
                      <a:lnTo>
                        <a:pt x="111" y="30"/>
                      </a:lnTo>
                      <a:lnTo>
                        <a:pt x="127" y="17"/>
                      </a:lnTo>
                      <a:lnTo>
                        <a:pt x="132" y="8"/>
                      </a:lnTo>
                      <a:lnTo>
                        <a:pt x="146" y="0"/>
                      </a:lnTo>
                      <a:lnTo>
                        <a:pt x="154" y="0"/>
                      </a:lnTo>
                      <a:lnTo>
                        <a:pt x="156" y="11"/>
                      </a:lnTo>
                      <a:lnTo>
                        <a:pt x="156" y="19"/>
                      </a:lnTo>
                      <a:lnTo>
                        <a:pt x="148" y="33"/>
                      </a:lnTo>
                      <a:lnTo>
                        <a:pt x="148" y="41"/>
                      </a:lnTo>
                      <a:lnTo>
                        <a:pt x="169" y="77"/>
                      </a:lnTo>
                      <a:lnTo>
                        <a:pt x="173" y="99"/>
                      </a:lnTo>
                      <a:lnTo>
                        <a:pt x="179" y="99"/>
                      </a:lnTo>
                      <a:lnTo>
                        <a:pt x="181" y="110"/>
                      </a:lnTo>
                      <a:lnTo>
                        <a:pt x="173" y="121"/>
                      </a:lnTo>
                      <a:lnTo>
                        <a:pt x="167" y="116"/>
                      </a:lnTo>
                      <a:lnTo>
                        <a:pt x="154" y="124"/>
                      </a:lnTo>
                      <a:lnTo>
                        <a:pt x="156" y="146"/>
                      </a:lnTo>
                      <a:lnTo>
                        <a:pt x="140" y="160"/>
                      </a:lnTo>
                      <a:lnTo>
                        <a:pt x="140" y="196"/>
                      </a:lnTo>
                      <a:lnTo>
                        <a:pt x="140" y="220"/>
                      </a:lnTo>
                      <a:lnTo>
                        <a:pt x="132" y="231"/>
                      </a:lnTo>
                      <a:lnTo>
                        <a:pt x="127" y="248"/>
                      </a:lnTo>
                      <a:lnTo>
                        <a:pt x="119" y="245"/>
                      </a:lnTo>
                      <a:lnTo>
                        <a:pt x="107" y="237"/>
                      </a:lnTo>
                      <a:lnTo>
                        <a:pt x="97" y="229"/>
                      </a:lnTo>
                      <a:lnTo>
                        <a:pt x="90" y="215"/>
                      </a:lnTo>
                      <a:lnTo>
                        <a:pt x="62" y="218"/>
                      </a:lnTo>
                      <a:lnTo>
                        <a:pt x="39" y="209"/>
                      </a:lnTo>
                      <a:lnTo>
                        <a:pt x="23" y="187"/>
                      </a:lnTo>
                      <a:lnTo>
                        <a:pt x="14" y="171"/>
                      </a:lnTo>
                      <a:lnTo>
                        <a:pt x="6" y="157"/>
                      </a:lnTo>
                      <a:lnTo>
                        <a:pt x="6" y="130"/>
                      </a:lnTo>
                      <a:lnTo>
                        <a:pt x="0" y="83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29" name="Freeform 19"/>
                <p:cNvSpPr>
                  <a:spLocks/>
                </p:cNvSpPr>
                <p:nvPr/>
              </p:nvSpPr>
              <p:spPr bwMode="ltGray">
                <a:xfrm>
                  <a:off x="4934" y="2001"/>
                  <a:ext cx="348" cy="235"/>
                </a:xfrm>
                <a:custGeom>
                  <a:avLst/>
                  <a:gdLst>
                    <a:gd name="T0" fmla="*/ 31 w 348"/>
                    <a:gd name="T1" fmla="*/ 3 h 235"/>
                    <a:gd name="T2" fmla="*/ 68 w 348"/>
                    <a:gd name="T3" fmla="*/ 39 h 235"/>
                    <a:gd name="T4" fmla="*/ 74 w 348"/>
                    <a:gd name="T5" fmla="*/ 56 h 235"/>
                    <a:gd name="T6" fmla="*/ 96 w 348"/>
                    <a:gd name="T7" fmla="*/ 47 h 235"/>
                    <a:gd name="T8" fmla="*/ 107 w 348"/>
                    <a:gd name="T9" fmla="*/ 53 h 235"/>
                    <a:gd name="T10" fmla="*/ 121 w 348"/>
                    <a:gd name="T11" fmla="*/ 39 h 235"/>
                    <a:gd name="T12" fmla="*/ 140 w 348"/>
                    <a:gd name="T13" fmla="*/ 31 h 235"/>
                    <a:gd name="T14" fmla="*/ 185 w 348"/>
                    <a:gd name="T15" fmla="*/ 47 h 235"/>
                    <a:gd name="T16" fmla="*/ 212 w 348"/>
                    <a:gd name="T17" fmla="*/ 67 h 235"/>
                    <a:gd name="T18" fmla="*/ 234 w 348"/>
                    <a:gd name="T19" fmla="*/ 81 h 235"/>
                    <a:gd name="T20" fmla="*/ 271 w 348"/>
                    <a:gd name="T21" fmla="*/ 111 h 235"/>
                    <a:gd name="T22" fmla="*/ 275 w 348"/>
                    <a:gd name="T23" fmla="*/ 128 h 235"/>
                    <a:gd name="T24" fmla="*/ 292 w 348"/>
                    <a:gd name="T25" fmla="*/ 142 h 235"/>
                    <a:gd name="T26" fmla="*/ 306 w 348"/>
                    <a:gd name="T27" fmla="*/ 148 h 235"/>
                    <a:gd name="T28" fmla="*/ 322 w 348"/>
                    <a:gd name="T29" fmla="*/ 176 h 235"/>
                    <a:gd name="T30" fmla="*/ 333 w 348"/>
                    <a:gd name="T31" fmla="*/ 192 h 235"/>
                    <a:gd name="T32" fmla="*/ 335 w 348"/>
                    <a:gd name="T33" fmla="*/ 234 h 235"/>
                    <a:gd name="T34" fmla="*/ 320 w 348"/>
                    <a:gd name="T35" fmla="*/ 234 h 235"/>
                    <a:gd name="T36" fmla="*/ 310 w 348"/>
                    <a:gd name="T37" fmla="*/ 226 h 235"/>
                    <a:gd name="T38" fmla="*/ 275 w 348"/>
                    <a:gd name="T39" fmla="*/ 184 h 235"/>
                    <a:gd name="T40" fmla="*/ 240 w 348"/>
                    <a:gd name="T41" fmla="*/ 184 h 235"/>
                    <a:gd name="T42" fmla="*/ 228 w 348"/>
                    <a:gd name="T43" fmla="*/ 198 h 235"/>
                    <a:gd name="T44" fmla="*/ 218 w 348"/>
                    <a:gd name="T45" fmla="*/ 206 h 235"/>
                    <a:gd name="T46" fmla="*/ 197 w 348"/>
                    <a:gd name="T47" fmla="*/ 217 h 235"/>
                    <a:gd name="T48" fmla="*/ 177 w 348"/>
                    <a:gd name="T49" fmla="*/ 212 h 235"/>
                    <a:gd name="T50" fmla="*/ 160 w 348"/>
                    <a:gd name="T51" fmla="*/ 212 h 235"/>
                    <a:gd name="T52" fmla="*/ 138 w 348"/>
                    <a:gd name="T53" fmla="*/ 159 h 235"/>
                    <a:gd name="T54" fmla="*/ 113 w 348"/>
                    <a:gd name="T55" fmla="*/ 111 h 235"/>
                    <a:gd name="T56" fmla="*/ 82 w 348"/>
                    <a:gd name="T57" fmla="*/ 95 h 235"/>
                    <a:gd name="T58" fmla="*/ 53 w 348"/>
                    <a:gd name="T59" fmla="*/ 92 h 235"/>
                    <a:gd name="T60" fmla="*/ 23 w 348"/>
                    <a:gd name="T61" fmla="*/ 75 h 235"/>
                    <a:gd name="T62" fmla="*/ 25 w 348"/>
                    <a:gd name="T63" fmla="*/ 25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48" h="235">
                      <a:moveTo>
                        <a:pt x="0" y="0"/>
                      </a:moveTo>
                      <a:lnTo>
                        <a:pt x="31" y="3"/>
                      </a:lnTo>
                      <a:lnTo>
                        <a:pt x="57" y="6"/>
                      </a:lnTo>
                      <a:lnTo>
                        <a:pt x="68" y="39"/>
                      </a:lnTo>
                      <a:lnTo>
                        <a:pt x="70" y="50"/>
                      </a:lnTo>
                      <a:lnTo>
                        <a:pt x="74" y="56"/>
                      </a:lnTo>
                      <a:lnTo>
                        <a:pt x="82" y="47"/>
                      </a:lnTo>
                      <a:lnTo>
                        <a:pt x="96" y="47"/>
                      </a:lnTo>
                      <a:lnTo>
                        <a:pt x="103" y="56"/>
                      </a:lnTo>
                      <a:lnTo>
                        <a:pt x="107" y="53"/>
                      </a:lnTo>
                      <a:lnTo>
                        <a:pt x="119" y="39"/>
                      </a:lnTo>
                      <a:lnTo>
                        <a:pt x="121" y="39"/>
                      </a:lnTo>
                      <a:lnTo>
                        <a:pt x="131" y="31"/>
                      </a:lnTo>
                      <a:lnTo>
                        <a:pt x="140" y="31"/>
                      </a:lnTo>
                      <a:lnTo>
                        <a:pt x="172" y="47"/>
                      </a:lnTo>
                      <a:lnTo>
                        <a:pt x="185" y="47"/>
                      </a:lnTo>
                      <a:lnTo>
                        <a:pt x="199" y="61"/>
                      </a:lnTo>
                      <a:lnTo>
                        <a:pt x="212" y="67"/>
                      </a:lnTo>
                      <a:lnTo>
                        <a:pt x="224" y="78"/>
                      </a:lnTo>
                      <a:lnTo>
                        <a:pt x="234" y="81"/>
                      </a:lnTo>
                      <a:lnTo>
                        <a:pt x="259" y="92"/>
                      </a:lnTo>
                      <a:lnTo>
                        <a:pt x="271" y="111"/>
                      </a:lnTo>
                      <a:lnTo>
                        <a:pt x="277" y="123"/>
                      </a:lnTo>
                      <a:lnTo>
                        <a:pt x="275" y="128"/>
                      </a:lnTo>
                      <a:lnTo>
                        <a:pt x="285" y="139"/>
                      </a:lnTo>
                      <a:lnTo>
                        <a:pt x="292" y="142"/>
                      </a:lnTo>
                      <a:lnTo>
                        <a:pt x="296" y="145"/>
                      </a:lnTo>
                      <a:lnTo>
                        <a:pt x="306" y="148"/>
                      </a:lnTo>
                      <a:lnTo>
                        <a:pt x="322" y="164"/>
                      </a:lnTo>
                      <a:lnTo>
                        <a:pt x="322" y="176"/>
                      </a:lnTo>
                      <a:lnTo>
                        <a:pt x="331" y="187"/>
                      </a:lnTo>
                      <a:lnTo>
                        <a:pt x="333" y="192"/>
                      </a:lnTo>
                      <a:lnTo>
                        <a:pt x="347" y="215"/>
                      </a:lnTo>
                      <a:lnTo>
                        <a:pt x="335" y="234"/>
                      </a:lnTo>
                      <a:lnTo>
                        <a:pt x="331" y="234"/>
                      </a:lnTo>
                      <a:lnTo>
                        <a:pt x="320" y="234"/>
                      </a:lnTo>
                      <a:lnTo>
                        <a:pt x="316" y="226"/>
                      </a:lnTo>
                      <a:lnTo>
                        <a:pt x="310" y="226"/>
                      </a:lnTo>
                      <a:lnTo>
                        <a:pt x="304" y="228"/>
                      </a:lnTo>
                      <a:lnTo>
                        <a:pt x="275" y="184"/>
                      </a:lnTo>
                      <a:lnTo>
                        <a:pt x="257" y="187"/>
                      </a:lnTo>
                      <a:lnTo>
                        <a:pt x="240" y="184"/>
                      </a:lnTo>
                      <a:lnTo>
                        <a:pt x="234" y="189"/>
                      </a:lnTo>
                      <a:lnTo>
                        <a:pt x="228" y="198"/>
                      </a:lnTo>
                      <a:lnTo>
                        <a:pt x="226" y="192"/>
                      </a:lnTo>
                      <a:lnTo>
                        <a:pt x="218" y="206"/>
                      </a:lnTo>
                      <a:lnTo>
                        <a:pt x="207" y="226"/>
                      </a:lnTo>
                      <a:lnTo>
                        <a:pt x="197" y="217"/>
                      </a:lnTo>
                      <a:lnTo>
                        <a:pt x="185" y="212"/>
                      </a:lnTo>
                      <a:lnTo>
                        <a:pt x="177" y="212"/>
                      </a:lnTo>
                      <a:lnTo>
                        <a:pt x="166" y="206"/>
                      </a:lnTo>
                      <a:lnTo>
                        <a:pt x="160" y="212"/>
                      </a:lnTo>
                      <a:lnTo>
                        <a:pt x="152" y="184"/>
                      </a:lnTo>
                      <a:lnTo>
                        <a:pt x="138" y="159"/>
                      </a:lnTo>
                      <a:lnTo>
                        <a:pt x="125" y="128"/>
                      </a:lnTo>
                      <a:lnTo>
                        <a:pt x="113" y="111"/>
                      </a:lnTo>
                      <a:lnTo>
                        <a:pt x="103" y="95"/>
                      </a:lnTo>
                      <a:lnTo>
                        <a:pt x="82" y="95"/>
                      </a:lnTo>
                      <a:lnTo>
                        <a:pt x="62" y="103"/>
                      </a:lnTo>
                      <a:lnTo>
                        <a:pt x="53" y="92"/>
                      </a:lnTo>
                      <a:lnTo>
                        <a:pt x="33" y="84"/>
                      </a:lnTo>
                      <a:lnTo>
                        <a:pt x="23" y="75"/>
                      </a:lnTo>
                      <a:lnTo>
                        <a:pt x="23" y="42"/>
                      </a:lnTo>
                      <a:lnTo>
                        <a:pt x="25" y="25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0" name="Freeform 20"/>
                <p:cNvSpPr>
                  <a:spLocks/>
                </p:cNvSpPr>
                <p:nvPr/>
              </p:nvSpPr>
              <p:spPr bwMode="ltGray">
                <a:xfrm>
                  <a:off x="4293" y="1834"/>
                  <a:ext cx="209" cy="310"/>
                </a:xfrm>
                <a:custGeom>
                  <a:avLst/>
                  <a:gdLst>
                    <a:gd name="T0" fmla="*/ 0 w 209"/>
                    <a:gd name="T1" fmla="*/ 8 h 310"/>
                    <a:gd name="T2" fmla="*/ 21 w 209"/>
                    <a:gd name="T3" fmla="*/ 0 h 310"/>
                    <a:gd name="T4" fmla="*/ 46 w 209"/>
                    <a:gd name="T5" fmla="*/ 14 h 310"/>
                    <a:gd name="T6" fmla="*/ 50 w 209"/>
                    <a:gd name="T7" fmla="*/ 28 h 310"/>
                    <a:gd name="T8" fmla="*/ 50 w 209"/>
                    <a:gd name="T9" fmla="*/ 33 h 310"/>
                    <a:gd name="T10" fmla="*/ 56 w 209"/>
                    <a:gd name="T11" fmla="*/ 36 h 310"/>
                    <a:gd name="T12" fmla="*/ 56 w 209"/>
                    <a:gd name="T13" fmla="*/ 42 h 310"/>
                    <a:gd name="T14" fmla="*/ 64 w 209"/>
                    <a:gd name="T15" fmla="*/ 45 h 310"/>
                    <a:gd name="T16" fmla="*/ 64 w 209"/>
                    <a:gd name="T17" fmla="*/ 56 h 310"/>
                    <a:gd name="T18" fmla="*/ 89 w 209"/>
                    <a:gd name="T19" fmla="*/ 89 h 310"/>
                    <a:gd name="T20" fmla="*/ 92 w 209"/>
                    <a:gd name="T21" fmla="*/ 89 h 310"/>
                    <a:gd name="T22" fmla="*/ 96 w 209"/>
                    <a:gd name="T23" fmla="*/ 97 h 310"/>
                    <a:gd name="T24" fmla="*/ 100 w 209"/>
                    <a:gd name="T25" fmla="*/ 106 h 310"/>
                    <a:gd name="T26" fmla="*/ 104 w 209"/>
                    <a:gd name="T27" fmla="*/ 106 h 310"/>
                    <a:gd name="T28" fmla="*/ 121 w 209"/>
                    <a:gd name="T29" fmla="*/ 117 h 310"/>
                    <a:gd name="T30" fmla="*/ 154 w 209"/>
                    <a:gd name="T31" fmla="*/ 122 h 310"/>
                    <a:gd name="T32" fmla="*/ 156 w 209"/>
                    <a:gd name="T33" fmla="*/ 161 h 310"/>
                    <a:gd name="T34" fmla="*/ 164 w 209"/>
                    <a:gd name="T35" fmla="*/ 167 h 310"/>
                    <a:gd name="T36" fmla="*/ 162 w 209"/>
                    <a:gd name="T37" fmla="*/ 181 h 310"/>
                    <a:gd name="T38" fmla="*/ 181 w 209"/>
                    <a:gd name="T39" fmla="*/ 200 h 310"/>
                    <a:gd name="T40" fmla="*/ 198 w 209"/>
                    <a:gd name="T41" fmla="*/ 209 h 310"/>
                    <a:gd name="T42" fmla="*/ 198 w 209"/>
                    <a:gd name="T43" fmla="*/ 273 h 310"/>
                    <a:gd name="T44" fmla="*/ 208 w 209"/>
                    <a:gd name="T45" fmla="*/ 298 h 310"/>
                    <a:gd name="T46" fmla="*/ 202 w 209"/>
                    <a:gd name="T47" fmla="*/ 306 h 310"/>
                    <a:gd name="T48" fmla="*/ 191 w 209"/>
                    <a:gd name="T49" fmla="*/ 309 h 310"/>
                    <a:gd name="T50" fmla="*/ 189 w 209"/>
                    <a:gd name="T51" fmla="*/ 287 h 310"/>
                    <a:gd name="T52" fmla="*/ 169 w 209"/>
                    <a:gd name="T53" fmla="*/ 309 h 310"/>
                    <a:gd name="T54" fmla="*/ 156 w 209"/>
                    <a:gd name="T55" fmla="*/ 276 h 310"/>
                    <a:gd name="T56" fmla="*/ 148 w 209"/>
                    <a:gd name="T57" fmla="*/ 253 h 310"/>
                    <a:gd name="T58" fmla="*/ 125 w 209"/>
                    <a:gd name="T59" fmla="*/ 223 h 310"/>
                    <a:gd name="T60" fmla="*/ 119 w 209"/>
                    <a:gd name="T61" fmla="*/ 223 h 310"/>
                    <a:gd name="T62" fmla="*/ 98 w 209"/>
                    <a:gd name="T63" fmla="*/ 206 h 310"/>
                    <a:gd name="T64" fmla="*/ 94 w 209"/>
                    <a:gd name="T65" fmla="*/ 189 h 310"/>
                    <a:gd name="T66" fmla="*/ 94 w 209"/>
                    <a:gd name="T67" fmla="*/ 178 h 310"/>
                    <a:gd name="T68" fmla="*/ 77 w 209"/>
                    <a:gd name="T69" fmla="*/ 134 h 310"/>
                    <a:gd name="T70" fmla="*/ 69 w 209"/>
                    <a:gd name="T71" fmla="*/ 106 h 310"/>
                    <a:gd name="T72" fmla="*/ 48 w 209"/>
                    <a:gd name="T73" fmla="*/ 81 h 310"/>
                    <a:gd name="T74" fmla="*/ 19 w 209"/>
                    <a:gd name="T75" fmla="*/ 42 h 310"/>
                    <a:gd name="T76" fmla="*/ 0 w 209"/>
                    <a:gd name="T77" fmla="*/ 8 h 3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09" h="310">
                      <a:moveTo>
                        <a:pt x="0" y="8"/>
                      </a:moveTo>
                      <a:lnTo>
                        <a:pt x="21" y="0"/>
                      </a:lnTo>
                      <a:lnTo>
                        <a:pt x="46" y="14"/>
                      </a:lnTo>
                      <a:lnTo>
                        <a:pt x="50" y="28"/>
                      </a:lnTo>
                      <a:lnTo>
                        <a:pt x="50" y="33"/>
                      </a:lnTo>
                      <a:lnTo>
                        <a:pt x="56" y="36"/>
                      </a:lnTo>
                      <a:lnTo>
                        <a:pt x="56" y="42"/>
                      </a:lnTo>
                      <a:lnTo>
                        <a:pt x="64" y="45"/>
                      </a:lnTo>
                      <a:lnTo>
                        <a:pt x="64" y="56"/>
                      </a:lnTo>
                      <a:lnTo>
                        <a:pt x="89" y="89"/>
                      </a:lnTo>
                      <a:lnTo>
                        <a:pt x="92" y="89"/>
                      </a:lnTo>
                      <a:lnTo>
                        <a:pt x="96" y="97"/>
                      </a:lnTo>
                      <a:lnTo>
                        <a:pt x="100" y="106"/>
                      </a:lnTo>
                      <a:lnTo>
                        <a:pt x="104" y="106"/>
                      </a:lnTo>
                      <a:lnTo>
                        <a:pt x="121" y="117"/>
                      </a:lnTo>
                      <a:lnTo>
                        <a:pt x="154" y="122"/>
                      </a:lnTo>
                      <a:lnTo>
                        <a:pt x="156" y="161"/>
                      </a:lnTo>
                      <a:lnTo>
                        <a:pt x="164" y="167"/>
                      </a:lnTo>
                      <a:lnTo>
                        <a:pt x="162" y="181"/>
                      </a:lnTo>
                      <a:lnTo>
                        <a:pt x="181" y="200"/>
                      </a:lnTo>
                      <a:lnTo>
                        <a:pt x="198" y="209"/>
                      </a:lnTo>
                      <a:lnTo>
                        <a:pt x="198" y="273"/>
                      </a:lnTo>
                      <a:lnTo>
                        <a:pt x="208" y="298"/>
                      </a:lnTo>
                      <a:lnTo>
                        <a:pt x="202" y="306"/>
                      </a:lnTo>
                      <a:lnTo>
                        <a:pt x="191" y="309"/>
                      </a:lnTo>
                      <a:lnTo>
                        <a:pt x="189" y="287"/>
                      </a:lnTo>
                      <a:lnTo>
                        <a:pt x="169" y="309"/>
                      </a:lnTo>
                      <a:lnTo>
                        <a:pt x="156" y="276"/>
                      </a:lnTo>
                      <a:lnTo>
                        <a:pt x="148" y="253"/>
                      </a:lnTo>
                      <a:lnTo>
                        <a:pt x="125" y="223"/>
                      </a:lnTo>
                      <a:lnTo>
                        <a:pt x="119" y="223"/>
                      </a:lnTo>
                      <a:lnTo>
                        <a:pt x="98" y="206"/>
                      </a:lnTo>
                      <a:lnTo>
                        <a:pt x="94" y="189"/>
                      </a:lnTo>
                      <a:lnTo>
                        <a:pt x="94" y="178"/>
                      </a:lnTo>
                      <a:lnTo>
                        <a:pt x="77" y="134"/>
                      </a:lnTo>
                      <a:lnTo>
                        <a:pt x="69" y="106"/>
                      </a:lnTo>
                      <a:lnTo>
                        <a:pt x="48" y="81"/>
                      </a:lnTo>
                      <a:lnTo>
                        <a:pt x="19" y="42"/>
                      </a:lnTo>
                      <a:lnTo>
                        <a:pt x="0" y="8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1" name="Freeform 21"/>
                <p:cNvSpPr>
                  <a:spLocks/>
                </p:cNvSpPr>
                <p:nvPr/>
              </p:nvSpPr>
              <p:spPr bwMode="ltGray">
                <a:xfrm>
                  <a:off x="4664" y="1501"/>
                  <a:ext cx="205" cy="341"/>
                </a:xfrm>
                <a:custGeom>
                  <a:avLst/>
                  <a:gdLst>
                    <a:gd name="T0" fmla="*/ 14 w 205"/>
                    <a:gd name="T1" fmla="*/ 0 h 341"/>
                    <a:gd name="T2" fmla="*/ 31 w 205"/>
                    <a:gd name="T3" fmla="*/ 0 h 341"/>
                    <a:gd name="T4" fmla="*/ 51 w 205"/>
                    <a:gd name="T5" fmla="*/ 36 h 341"/>
                    <a:gd name="T6" fmla="*/ 47 w 205"/>
                    <a:gd name="T7" fmla="*/ 70 h 341"/>
                    <a:gd name="T8" fmla="*/ 59 w 205"/>
                    <a:gd name="T9" fmla="*/ 81 h 341"/>
                    <a:gd name="T10" fmla="*/ 65 w 205"/>
                    <a:gd name="T11" fmla="*/ 103 h 341"/>
                    <a:gd name="T12" fmla="*/ 78 w 205"/>
                    <a:gd name="T13" fmla="*/ 114 h 341"/>
                    <a:gd name="T14" fmla="*/ 94 w 205"/>
                    <a:gd name="T15" fmla="*/ 117 h 341"/>
                    <a:gd name="T16" fmla="*/ 118 w 205"/>
                    <a:gd name="T17" fmla="*/ 134 h 341"/>
                    <a:gd name="T18" fmla="*/ 133 w 205"/>
                    <a:gd name="T19" fmla="*/ 153 h 341"/>
                    <a:gd name="T20" fmla="*/ 137 w 205"/>
                    <a:gd name="T21" fmla="*/ 153 h 341"/>
                    <a:gd name="T22" fmla="*/ 157 w 205"/>
                    <a:gd name="T23" fmla="*/ 170 h 341"/>
                    <a:gd name="T24" fmla="*/ 157 w 205"/>
                    <a:gd name="T25" fmla="*/ 212 h 341"/>
                    <a:gd name="T26" fmla="*/ 163 w 205"/>
                    <a:gd name="T27" fmla="*/ 231 h 341"/>
                    <a:gd name="T28" fmla="*/ 169 w 205"/>
                    <a:gd name="T29" fmla="*/ 242 h 341"/>
                    <a:gd name="T30" fmla="*/ 177 w 205"/>
                    <a:gd name="T31" fmla="*/ 254 h 341"/>
                    <a:gd name="T32" fmla="*/ 184 w 205"/>
                    <a:gd name="T33" fmla="*/ 268 h 341"/>
                    <a:gd name="T34" fmla="*/ 188 w 205"/>
                    <a:gd name="T35" fmla="*/ 284 h 341"/>
                    <a:gd name="T36" fmla="*/ 204 w 205"/>
                    <a:gd name="T37" fmla="*/ 298 h 341"/>
                    <a:gd name="T38" fmla="*/ 202 w 205"/>
                    <a:gd name="T39" fmla="*/ 315 h 341"/>
                    <a:gd name="T40" fmla="*/ 186 w 205"/>
                    <a:gd name="T41" fmla="*/ 318 h 341"/>
                    <a:gd name="T42" fmla="*/ 180 w 205"/>
                    <a:gd name="T43" fmla="*/ 304 h 341"/>
                    <a:gd name="T44" fmla="*/ 169 w 205"/>
                    <a:gd name="T45" fmla="*/ 304 h 341"/>
                    <a:gd name="T46" fmla="*/ 169 w 205"/>
                    <a:gd name="T47" fmla="*/ 340 h 341"/>
                    <a:gd name="T48" fmla="*/ 159 w 205"/>
                    <a:gd name="T49" fmla="*/ 340 h 341"/>
                    <a:gd name="T50" fmla="*/ 147 w 205"/>
                    <a:gd name="T51" fmla="*/ 323 h 341"/>
                    <a:gd name="T52" fmla="*/ 139 w 205"/>
                    <a:gd name="T53" fmla="*/ 315 h 341"/>
                    <a:gd name="T54" fmla="*/ 139 w 205"/>
                    <a:gd name="T55" fmla="*/ 295 h 341"/>
                    <a:gd name="T56" fmla="*/ 122 w 205"/>
                    <a:gd name="T57" fmla="*/ 295 h 341"/>
                    <a:gd name="T58" fmla="*/ 116 w 205"/>
                    <a:gd name="T59" fmla="*/ 315 h 341"/>
                    <a:gd name="T60" fmla="*/ 110 w 205"/>
                    <a:gd name="T61" fmla="*/ 295 h 341"/>
                    <a:gd name="T62" fmla="*/ 108 w 205"/>
                    <a:gd name="T63" fmla="*/ 276 h 341"/>
                    <a:gd name="T64" fmla="*/ 129 w 205"/>
                    <a:gd name="T65" fmla="*/ 268 h 341"/>
                    <a:gd name="T66" fmla="*/ 141 w 205"/>
                    <a:gd name="T67" fmla="*/ 273 h 341"/>
                    <a:gd name="T68" fmla="*/ 143 w 205"/>
                    <a:gd name="T69" fmla="*/ 240 h 341"/>
                    <a:gd name="T70" fmla="*/ 131 w 205"/>
                    <a:gd name="T71" fmla="*/ 229 h 341"/>
                    <a:gd name="T72" fmla="*/ 124 w 205"/>
                    <a:gd name="T73" fmla="*/ 201 h 341"/>
                    <a:gd name="T74" fmla="*/ 118 w 205"/>
                    <a:gd name="T75" fmla="*/ 167 h 341"/>
                    <a:gd name="T76" fmla="*/ 96 w 205"/>
                    <a:gd name="T77" fmla="*/ 156 h 341"/>
                    <a:gd name="T78" fmla="*/ 86 w 205"/>
                    <a:gd name="T79" fmla="*/ 142 h 341"/>
                    <a:gd name="T80" fmla="*/ 69 w 205"/>
                    <a:gd name="T81" fmla="*/ 134 h 341"/>
                    <a:gd name="T82" fmla="*/ 78 w 205"/>
                    <a:gd name="T83" fmla="*/ 164 h 341"/>
                    <a:gd name="T84" fmla="*/ 59 w 205"/>
                    <a:gd name="T85" fmla="*/ 178 h 341"/>
                    <a:gd name="T86" fmla="*/ 47 w 205"/>
                    <a:gd name="T87" fmla="*/ 145 h 341"/>
                    <a:gd name="T88" fmla="*/ 37 w 205"/>
                    <a:gd name="T89" fmla="*/ 137 h 341"/>
                    <a:gd name="T90" fmla="*/ 37 w 205"/>
                    <a:gd name="T91" fmla="*/ 117 h 341"/>
                    <a:gd name="T92" fmla="*/ 24 w 205"/>
                    <a:gd name="T93" fmla="*/ 95 h 341"/>
                    <a:gd name="T94" fmla="*/ 8 w 205"/>
                    <a:gd name="T95" fmla="*/ 81 h 341"/>
                    <a:gd name="T96" fmla="*/ 0 w 205"/>
                    <a:gd name="T97" fmla="*/ 67 h 341"/>
                    <a:gd name="T98" fmla="*/ 4 w 205"/>
                    <a:gd name="T99" fmla="*/ 56 h 341"/>
                    <a:gd name="T100" fmla="*/ 16 w 205"/>
                    <a:gd name="T101" fmla="*/ 61 h 341"/>
                    <a:gd name="T102" fmla="*/ 20 w 205"/>
                    <a:gd name="T103" fmla="*/ 47 h 341"/>
                    <a:gd name="T104" fmla="*/ 16 w 205"/>
                    <a:gd name="T105" fmla="*/ 28 h 341"/>
                    <a:gd name="T106" fmla="*/ 14 w 205"/>
                    <a:gd name="T107" fmla="*/ 0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05" h="341">
                      <a:moveTo>
                        <a:pt x="14" y="0"/>
                      </a:moveTo>
                      <a:lnTo>
                        <a:pt x="31" y="0"/>
                      </a:lnTo>
                      <a:lnTo>
                        <a:pt x="51" y="36"/>
                      </a:lnTo>
                      <a:lnTo>
                        <a:pt x="47" y="70"/>
                      </a:lnTo>
                      <a:lnTo>
                        <a:pt x="59" y="81"/>
                      </a:lnTo>
                      <a:lnTo>
                        <a:pt x="65" y="103"/>
                      </a:lnTo>
                      <a:lnTo>
                        <a:pt x="78" y="114"/>
                      </a:lnTo>
                      <a:lnTo>
                        <a:pt x="94" y="117"/>
                      </a:lnTo>
                      <a:lnTo>
                        <a:pt x="118" y="134"/>
                      </a:lnTo>
                      <a:lnTo>
                        <a:pt x="133" y="153"/>
                      </a:lnTo>
                      <a:lnTo>
                        <a:pt x="137" y="153"/>
                      </a:lnTo>
                      <a:lnTo>
                        <a:pt x="157" y="170"/>
                      </a:lnTo>
                      <a:lnTo>
                        <a:pt x="157" y="212"/>
                      </a:lnTo>
                      <a:lnTo>
                        <a:pt x="163" y="231"/>
                      </a:lnTo>
                      <a:lnTo>
                        <a:pt x="169" y="242"/>
                      </a:lnTo>
                      <a:lnTo>
                        <a:pt x="177" y="254"/>
                      </a:lnTo>
                      <a:lnTo>
                        <a:pt x="184" y="268"/>
                      </a:lnTo>
                      <a:lnTo>
                        <a:pt x="188" y="284"/>
                      </a:lnTo>
                      <a:lnTo>
                        <a:pt x="204" y="298"/>
                      </a:lnTo>
                      <a:lnTo>
                        <a:pt x="202" y="315"/>
                      </a:lnTo>
                      <a:lnTo>
                        <a:pt x="186" y="318"/>
                      </a:lnTo>
                      <a:lnTo>
                        <a:pt x="180" y="304"/>
                      </a:lnTo>
                      <a:lnTo>
                        <a:pt x="169" y="304"/>
                      </a:lnTo>
                      <a:lnTo>
                        <a:pt x="169" y="340"/>
                      </a:lnTo>
                      <a:lnTo>
                        <a:pt x="159" y="340"/>
                      </a:lnTo>
                      <a:lnTo>
                        <a:pt x="147" y="323"/>
                      </a:lnTo>
                      <a:lnTo>
                        <a:pt x="139" y="315"/>
                      </a:lnTo>
                      <a:lnTo>
                        <a:pt x="139" y="295"/>
                      </a:lnTo>
                      <a:lnTo>
                        <a:pt x="122" y="295"/>
                      </a:lnTo>
                      <a:lnTo>
                        <a:pt x="116" y="315"/>
                      </a:lnTo>
                      <a:lnTo>
                        <a:pt x="110" y="295"/>
                      </a:lnTo>
                      <a:lnTo>
                        <a:pt x="108" y="276"/>
                      </a:lnTo>
                      <a:lnTo>
                        <a:pt x="129" y="268"/>
                      </a:lnTo>
                      <a:lnTo>
                        <a:pt x="141" y="273"/>
                      </a:lnTo>
                      <a:lnTo>
                        <a:pt x="143" y="240"/>
                      </a:lnTo>
                      <a:lnTo>
                        <a:pt x="131" y="229"/>
                      </a:lnTo>
                      <a:lnTo>
                        <a:pt x="124" y="201"/>
                      </a:lnTo>
                      <a:lnTo>
                        <a:pt x="118" y="167"/>
                      </a:lnTo>
                      <a:lnTo>
                        <a:pt x="96" y="156"/>
                      </a:lnTo>
                      <a:lnTo>
                        <a:pt x="86" y="142"/>
                      </a:lnTo>
                      <a:lnTo>
                        <a:pt x="69" y="134"/>
                      </a:lnTo>
                      <a:lnTo>
                        <a:pt x="78" y="164"/>
                      </a:lnTo>
                      <a:lnTo>
                        <a:pt x="59" y="178"/>
                      </a:lnTo>
                      <a:lnTo>
                        <a:pt x="47" y="145"/>
                      </a:lnTo>
                      <a:lnTo>
                        <a:pt x="37" y="137"/>
                      </a:lnTo>
                      <a:lnTo>
                        <a:pt x="37" y="117"/>
                      </a:lnTo>
                      <a:lnTo>
                        <a:pt x="24" y="95"/>
                      </a:lnTo>
                      <a:lnTo>
                        <a:pt x="8" y="81"/>
                      </a:lnTo>
                      <a:lnTo>
                        <a:pt x="0" y="67"/>
                      </a:lnTo>
                      <a:lnTo>
                        <a:pt x="4" y="56"/>
                      </a:lnTo>
                      <a:lnTo>
                        <a:pt x="16" y="61"/>
                      </a:lnTo>
                      <a:lnTo>
                        <a:pt x="20" y="47"/>
                      </a:lnTo>
                      <a:lnTo>
                        <a:pt x="16" y="28"/>
                      </a:lnTo>
                      <a:lnTo>
                        <a:pt x="14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2" name="Freeform 22"/>
                <p:cNvSpPr>
                  <a:spLocks/>
                </p:cNvSpPr>
                <p:nvPr/>
              </p:nvSpPr>
              <p:spPr bwMode="ltGray">
                <a:xfrm>
                  <a:off x="4619" y="924"/>
                  <a:ext cx="150" cy="289"/>
                </a:xfrm>
                <a:custGeom>
                  <a:avLst/>
                  <a:gdLst>
                    <a:gd name="T0" fmla="*/ 31 w 150"/>
                    <a:gd name="T1" fmla="*/ 0 h 289"/>
                    <a:gd name="T2" fmla="*/ 60 w 150"/>
                    <a:gd name="T3" fmla="*/ 20 h 289"/>
                    <a:gd name="T4" fmla="*/ 77 w 150"/>
                    <a:gd name="T5" fmla="*/ 36 h 289"/>
                    <a:gd name="T6" fmla="*/ 89 w 150"/>
                    <a:gd name="T7" fmla="*/ 62 h 289"/>
                    <a:gd name="T8" fmla="*/ 99 w 150"/>
                    <a:gd name="T9" fmla="*/ 62 h 289"/>
                    <a:gd name="T10" fmla="*/ 97 w 150"/>
                    <a:gd name="T11" fmla="*/ 78 h 289"/>
                    <a:gd name="T12" fmla="*/ 108 w 150"/>
                    <a:gd name="T13" fmla="*/ 89 h 289"/>
                    <a:gd name="T14" fmla="*/ 116 w 150"/>
                    <a:gd name="T15" fmla="*/ 106 h 289"/>
                    <a:gd name="T16" fmla="*/ 135 w 150"/>
                    <a:gd name="T17" fmla="*/ 140 h 289"/>
                    <a:gd name="T18" fmla="*/ 149 w 150"/>
                    <a:gd name="T19" fmla="*/ 179 h 289"/>
                    <a:gd name="T20" fmla="*/ 124 w 150"/>
                    <a:gd name="T21" fmla="*/ 176 h 289"/>
                    <a:gd name="T22" fmla="*/ 104 w 150"/>
                    <a:gd name="T23" fmla="*/ 171 h 289"/>
                    <a:gd name="T24" fmla="*/ 118 w 150"/>
                    <a:gd name="T25" fmla="*/ 199 h 289"/>
                    <a:gd name="T26" fmla="*/ 118 w 150"/>
                    <a:gd name="T27" fmla="*/ 215 h 289"/>
                    <a:gd name="T28" fmla="*/ 118 w 150"/>
                    <a:gd name="T29" fmla="*/ 232 h 289"/>
                    <a:gd name="T30" fmla="*/ 110 w 150"/>
                    <a:gd name="T31" fmla="*/ 224 h 289"/>
                    <a:gd name="T32" fmla="*/ 101 w 150"/>
                    <a:gd name="T33" fmla="*/ 210 h 289"/>
                    <a:gd name="T34" fmla="*/ 83 w 150"/>
                    <a:gd name="T35" fmla="*/ 193 h 289"/>
                    <a:gd name="T36" fmla="*/ 74 w 150"/>
                    <a:gd name="T37" fmla="*/ 185 h 289"/>
                    <a:gd name="T38" fmla="*/ 58 w 150"/>
                    <a:gd name="T39" fmla="*/ 193 h 289"/>
                    <a:gd name="T40" fmla="*/ 48 w 150"/>
                    <a:gd name="T41" fmla="*/ 199 h 289"/>
                    <a:gd name="T42" fmla="*/ 54 w 150"/>
                    <a:gd name="T43" fmla="*/ 213 h 289"/>
                    <a:gd name="T44" fmla="*/ 70 w 150"/>
                    <a:gd name="T45" fmla="*/ 224 h 289"/>
                    <a:gd name="T46" fmla="*/ 85 w 150"/>
                    <a:gd name="T47" fmla="*/ 235 h 289"/>
                    <a:gd name="T48" fmla="*/ 91 w 150"/>
                    <a:gd name="T49" fmla="*/ 254 h 289"/>
                    <a:gd name="T50" fmla="*/ 89 w 150"/>
                    <a:gd name="T51" fmla="*/ 280 h 289"/>
                    <a:gd name="T52" fmla="*/ 89 w 150"/>
                    <a:gd name="T53" fmla="*/ 288 h 289"/>
                    <a:gd name="T54" fmla="*/ 83 w 150"/>
                    <a:gd name="T55" fmla="*/ 288 h 289"/>
                    <a:gd name="T56" fmla="*/ 74 w 150"/>
                    <a:gd name="T57" fmla="*/ 280 h 289"/>
                    <a:gd name="T58" fmla="*/ 70 w 150"/>
                    <a:gd name="T59" fmla="*/ 277 h 289"/>
                    <a:gd name="T60" fmla="*/ 64 w 150"/>
                    <a:gd name="T61" fmla="*/ 271 h 289"/>
                    <a:gd name="T62" fmla="*/ 58 w 150"/>
                    <a:gd name="T63" fmla="*/ 285 h 289"/>
                    <a:gd name="T64" fmla="*/ 48 w 150"/>
                    <a:gd name="T65" fmla="*/ 288 h 289"/>
                    <a:gd name="T66" fmla="*/ 41 w 150"/>
                    <a:gd name="T67" fmla="*/ 277 h 289"/>
                    <a:gd name="T68" fmla="*/ 41 w 150"/>
                    <a:gd name="T69" fmla="*/ 252 h 289"/>
                    <a:gd name="T70" fmla="*/ 39 w 150"/>
                    <a:gd name="T71" fmla="*/ 238 h 289"/>
                    <a:gd name="T72" fmla="*/ 29 w 150"/>
                    <a:gd name="T73" fmla="*/ 229 h 289"/>
                    <a:gd name="T74" fmla="*/ 19 w 150"/>
                    <a:gd name="T75" fmla="*/ 243 h 289"/>
                    <a:gd name="T76" fmla="*/ 4 w 150"/>
                    <a:gd name="T77" fmla="*/ 243 h 289"/>
                    <a:gd name="T78" fmla="*/ 0 w 150"/>
                    <a:gd name="T79" fmla="*/ 232 h 289"/>
                    <a:gd name="T80" fmla="*/ 4 w 150"/>
                    <a:gd name="T81" fmla="*/ 204 h 289"/>
                    <a:gd name="T82" fmla="*/ 15 w 150"/>
                    <a:gd name="T83" fmla="*/ 187 h 289"/>
                    <a:gd name="T84" fmla="*/ 14 w 150"/>
                    <a:gd name="T85" fmla="*/ 143 h 289"/>
                    <a:gd name="T86" fmla="*/ 14 w 150"/>
                    <a:gd name="T87" fmla="*/ 131 h 289"/>
                    <a:gd name="T88" fmla="*/ 25 w 150"/>
                    <a:gd name="T89" fmla="*/ 129 h 289"/>
                    <a:gd name="T90" fmla="*/ 35 w 150"/>
                    <a:gd name="T91" fmla="*/ 140 h 289"/>
                    <a:gd name="T92" fmla="*/ 52 w 150"/>
                    <a:gd name="T93" fmla="*/ 145 h 289"/>
                    <a:gd name="T94" fmla="*/ 52 w 150"/>
                    <a:gd name="T95" fmla="*/ 126 h 289"/>
                    <a:gd name="T96" fmla="*/ 45 w 150"/>
                    <a:gd name="T97" fmla="*/ 115 h 289"/>
                    <a:gd name="T98" fmla="*/ 41 w 150"/>
                    <a:gd name="T99" fmla="*/ 106 h 289"/>
                    <a:gd name="T100" fmla="*/ 46 w 150"/>
                    <a:gd name="T101" fmla="*/ 106 h 289"/>
                    <a:gd name="T102" fmla="*/ 50 w 150"/>
                    <a:gd name="T103" fmla="*/ 106 h 289"/>
                    <a:gd name="T104" fmla="*/ 54 w 150"/>
                    <a:gd name="T105" fmla="*/ 106 h 289"/>
                    <a:gd name="T106" fmla="*/ 58 w 150"/>
                    <a:gd name="T107" fmla="*/ 106 h 289"/>
                    <a:gd name="T108" fmla="*/ 64 w 150"/>
                    <a:gd name="T109" fmla="*/ 98 h 289"/>
                    <a:gd name="T110" fmla="*/ 62 w 150"/>
                    <a:gd name="T111" fmla="*/ 89 h 289"/>
                    <a:gd name="T112" fmla="*/ 56 w 150"/>
                    <a:gd name="T113" fmla="*/ 70 h 289"/>
                    <a:gd name="T114" fmla="*/ 45 w 150"/>
                    <a:gd name="T115" fmla="*/ 50 h 289"/>
                    <a:gd name="T116" fmla="*/ 29 w 150"/>
                    <a:gd name="T117" fmla="*/ 39 h 289"/>
                    <a:gd name="T118" fmla="*/ 23 w 150"/>
                    <a:gd name="T119" fmla="*/ 28 h 289"/>
                    <a:gd name="T120" fmla="*/ 31 w 150"/>
                    <a:gd name="T121" fmla="*/ 0 h 2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50" h="289">
                      <a:moveTo>
                        <a:pt x="31" y="0"/>
                      </a:moveTo>
                      <a:lnTo>
                        <a:pt x="60" y="20"/>
                      </a:lnTo>
                      <a:lnTo>
                        <a:pt x="77" y="36"/>
                      </a:lnTo>
                      <a:lnTo>
                        <a:pt x="89" y="62"/>
                      </a:lnTo>
                      <a:lnTo>
                        <a:pt x="99" y="62"/>
                      </a:lnTo>
                      <a:lnTo>
                        <a:pt x="97" y="78"/>
                      </a:lnTo>
                      <a:lnTo>
                        <a:pt x="108" y="89"/>
                      </a:lnTo>
                      <a:lnTo>
                        <a:pt x="116" y="106"/>
                      </a:lnTo>
                      <a:lnTo>
                        <a:pt x="135" y="140"/>
                      </a:lnTo>
                      <a:lnTo>
                        <a:pt x="149" y="179"/>
                      </a:lnTo>
                      <a:lnTo>
                        <a:pt x="124" y="176"/>
                      </a:lnTo>
                      <a:lnTo>
                        <a:pt x="104" y="171"/>
                      </a:lnTo>
                      <a:lnTo>
                        <a:pt x="118" y="199"/>
                      </a:lnTo>
                      <a:lnTo>
                        <a:pt x="118" y="215"/>
                      </a:lnTo>
                      <a:lnTo>
                        <a:pt x="118" y="232"/>
                      </a:lnTo>
                      <a:lnTo>
                        <a:pt x="110" y="224"/>
                      </a:lnTo>
                      <a:lnTo>
                        <a:pt x="101" y="210"/>
                      </a:lnTo>
                      <a:lnTo>
                        <a:pt x="83" y="193"/>
                      </a:lnTo>
                      <a:lnTo>
                        <a:pt x="74" y="185"/>
                      </a:lnTo>
                      <a:lnTo>
                        <a:pt x="58" y="193"/>
                      </a:lnTo>
                      <a:lnTo>
                        <a:pt x="48" y="199"/>
                      </a:lnTo>
                      <a:lnTo>
                        <a:pt x="54" y="213"/>
                      </a:lnTo>
                      <a:lnTo>
                        <a:pt x="70" y="224"/>
                      </a:lnTo>
                      <a:lnTo>
                        <a:pt x="85" y="235"/>
                      </a:lnTo>
                      <a:lnTo>
                        <a:pt x="91" y="254"/>
                      </a:lnTo>
                      <a:lnTo>
                        <a:pt x="89" y="280"/>
                      </a:lnTo>
                      <a:lnTo>
                        <a:pt x="89" y="288"/>
                      </a:lnTo>
                      <a:lnTo>
                        <a:pt x="83" y="288"/>
                      </a:lnTo>
                      <a:lnTo>
                        <a:pt x="74" y="280"/>
                      </a:lnTo>
                      <a:lnTo>
                        <a:pt x="70" y="277"/>
                      </a:lnTo>
                      <a:lnTo>
                        <a:pt x="64" y="271"/>
                      </a:lnTo>
                      <a:lnTo>
                        <a:pt x="58" y="285"/>
                      </a:lnTo>
                      <a:lnTo>
                        <a:pt x="48" y="288"/>
                      </a:lnTo>
                      <a:lnTo>
                        <a:pt x="41" y="277"/>
                      </a:lnTo>
                      <a:lnTo>
                        <a:pt x="41" y="252"/>
                      </a:lnTo>
                      <a:lnTo>
                        <a:pt x="39" y="238"/>
                      </a:lnTo>
                      <a:lnTo>
                        <a:pt x="29" y="229"/>
                      </a:lnTo>
                      <a:lnTo>
                        <a:pt x="19" y="243"/>
                      </a:lnTo>
                      <a:lnTo>
                        <a:pt x="4" y="243"/>
                      </a:lnTo>
                      <a:lnTo>
                        <a:pt x="0" y="232"/>
                      </a:lnTo>
                      <a:lnTo>
                        <a:pt x="4" y="204"/>
                      </a:lnTo>
                      <a:lnTo>
                        <a:pt x="15" y="187"/>
                      </a:lnTo>
                      <a:lnTo>
                        <a:pt x="14" y="143"/>
                      </a:lnTo>
                      <a:lnTo>
                        <a:pt x="14" y="131"/>
                      </a:lnTo>
                      <a:lnTo>
                        <a:pt x="25" y="129"/>
                      </a:lnTo>
                      <a:lnTo>
                        <a:pt x="35" y="140"/>
                      </a:lnTo>
                      <a:lnTo>
                        <a:pt x="52" y="145"/>
                      </a:lnTo>
                      <a:lnTo>
                        <a:pt x="52" y="126"/>
                      </a:lnTo>
                      <a:lnTo>
                        <a:pt x="45" y="115"/>
                      </a:lnTo>
                      <a:lnTo>
                        <a:pt x="41" y="106"/>
                      </a:lnTo>
                      <a:lnTo>
                        <a:pt x="46" y="106"/>
                      </a:lnTo>
                      <a:lnTo>
                        <a:pt x="50" y="106"/>
                      </a:lnTo>
                      <a:lnTo>
                        <a:pt x="54" y="106"/>
                      </a:lnTo>
                      <a:lnTo>
                        <a:pt x="58" y="106"/>
                      </a:lnTo>
                      <a:lnTo>
                        <a:pt x="64" y="98"/>
                      </a:lnTo>
                      <a:lnTo>
                        <a:pt x="62" y="89"/>
                      </a:lnTo>
                      <a:lnTo>
                        <a:pt x="56" y="70"/>
                      </a:lnTo>
                      <a:lnTo>
                        <a:pt x="45" y="50"/>
                      </a:lnTo>
                      <a:lnTo>
                        <a:pt x="29" y="39"/>
                      </a:lnTo>
                      <a:lnTo>
                        <a:pt x="23" y="28"/>
                      </a:lnTo>
                      <a:lnTo>
                        <a:pt x="31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3" name="Freeform 23"/>
                <p:cNvSpPr>
                  <a:spLocks/>
                </p:cNvSpPr>
                <p:nvPr/>
              </p:nvSpPr>
              <p:spPr bwMode="ltGray">
                <a:xfrm>
                  <a:off x="4448" y="576"/>
                  <a:ext cx="165" cy="237"/>
                </a:xfrm>
                <a:custGeom>
                  <a:avLst/>
                  <a:gdLst>
                    <a:gd name="T0" fmla="*/ 0 w 165"/>
                    <a:gd name="T1" fmla="*/ 0 h 237"/>
                    <a:gd name="T2" fmla="*/ 16 w 165"/>
                    <a:gd name="T3" fmla="*/ 0 h 237"/>
                    <a:gd name="T4" fmla="*/ 21 w 165"/>
                    <a:gd name="T5" fmla="*/ 17 h 237"/>
                    <a:gd name="T6" fmla="*/ 43 w 165"/>
                    <a:gd name="T7" fmla="*/ 42 h 237"/>
                    <a:gd name="T8" fmla="*/ 53 w 165"/>
                    <a:gd name="T9" fmla="*/ 69 h 237"/>
                    <a:gd name="T10" fmla="*/ 68 w 165"/>
                    <a:gd name="T11" fmla="*/ 72 h 237"/>
                    <a:gd name="T12" fmla="*/ 80 w 165"/>
                    <a:gd name="T13" fmla="*/ 78 h 237"/>
                    <a:gd name="T14" fmla="*/ 90 w 165"/>
                    <a:gd name="T15" fmla="*/ 89 h 237"/>
                    <a:gd name="T16" fmla="*/ 102 w 165"/>
                    <a:gd name="T17" fmla="*/ 89 h 237"/>
                    <a:gd name="T18" fmla="*/ 115 w 165"/>
                    <a:gd name="T19" fmla="*/ 106 h 237"/>
                    <a:gd name="T20" fmla="*/ 127 w 165"/>
                    <a:gd name="T21" fmla="*/ 119 h 237"/>
                    <a:gd name="T22" fmla="*/ 141 w 165"/>
                    <a:gd name="T23" fmla="*/ 128 h 237"/>
                    <a:gd name="T24" fmla="*/ 139 w 165"/>
                    <a:gd name="T25" fmla="*/ 136 h 237"/>
                    <a:gd name="T26" fmla="*/ 131 w 165"/>
                    <a:gd name="T27" fmla="*/ 142 h 237"/>
                    <a:gd name="T28" fmla="*/ 123 w 165"/>
                    <a:gd name="T29" fmla="*/ 142 h 237"/>
                    <a:gd name="T30" fmla="*/ 119 w 165"/>
                    <a:gd name="T31" fmla="*/ 150 h 237"/>
                    <a:gd name="T32" fmla="*/ 135 w 165"/>
                    <a:gd name="T33" fmla="*/ 167 h 237"/>
                    <a:gd name="T34" fmla="*/ 146 w 165"/>
                    <a:gd name="T35" fmla="*/ 183 h 237"/>
                    <a:gd name="T36" fmla="*/ 164 w 165"/>
                    <a:gd name="T37" fmla="*/ 200 h 237"/>
                    <a:gd name="T38" fmla="*/ 152 w 165"/>
                    <a:gd name="T39" fmla="*/ 219 h 237"/>
                    <a:gd name="T40" fmla="*/ 143 w 165"/>
                    <a:gd name="T41" fmla="*/ 225 h 237"/>
                    <a:gd name="T42" fmla="*/ 144 w 165"/>
                    <a:gd name="T43" fmla="*/ 236 h 237"/>
                    <a:gd name="T44" fmla="*/ 127 w 165"/>
                    <a:gd name="T45" fmla="*/ 236 h 237"/>
                    <a:gd name="T46" fmla="*/ 121 w 165"/>
                    <a:gd name="T47" fmla="*/ 228 h 237"/>
                    <a:gd name="T48" fmla="*/ 107 w 165"/>
                    <a:gd name="T49" fmla="*/ 205 h 237"/>
                    <a:gd name="T50" fmla="*/ 98 w 165"/>
                    <a:gd name="T51" fmla="*/ 186 h 237"/>
                    <a:gd name="T52" fmla="*/ 82 w 165"/>
                    <a:gd name="T53" fmla="*/ 153 h 237"/>
                    <a:gd name="T54" fmla="*/ 64 w 165"/>
                    <a:gd name="T55" fmla="*/ 128 h 237"/>
                    <a:gd name="T56" fmla="*/ 45 w 165"/>
                    <a:gd name="T57" fmla="*/ 92 h 237"/>
                    <a:gd name="T58" fmla="*/ 33 w 165"/>
                    <a:gd name="T59" fmla="*/ 81 h 237"/>
                    <a:gd name="T60" fmla="*/ 23 w 165"/>
                    <a:gd name="T61" fmla="*/ 72 h 237"/>
                    <a:gd name="T62" fmla="*/ 20 w 165"/>
                    <a:gd name="T63" fmla="*/ 53 h 237"/>
                    <a:gd name="T64" fmla="*/ 2 w 165"/>
                    <a:gd name="T65" fmla="*/ 36 h 237"/>
                    <a:gd name="T66" fmla="*/ 2 w 165"/>
                    <a:gd name="T67" fmla="*/ 25 h 237"/>
                    <a:gd name="T68" fmla="*/ 0 w 165"/>
                    <a:gd name="T69" fmla="*/ 0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65" h="237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21" y="17"/>
                      </a:lnTo>
                      <a:lnTo>
                        <a:pt x="43" y="42"/>
                      </a:lnTo>
                      <a:lnTo>
                        <a:pt x="53" y="69"/>
                      </a:lnTo>
                      <a:lnTo>
                        <a:pt x="68" y="72"/>
                      </a:lnTo>
                      <a:lnTo>
                        <a:pt x="80" y="78"/>
                      </a:lnTo>
                      <a:lnTo>
                        <a:pt x="90" y="89"/>
                      </a:lnTo>
                      <a:lnTo>
                        <a:pt x="102" y="89"/>
                      </a:lnTo>
                      <a:lnTo>
                        <a:pt x="115" y="106"/>
                      </a:lnTo>
                      <a:lnTo>
                        <a:pt x="127" y="119"/>
                      </a:lnTo>
                      <a:lnTo>
                        <a:pt x="141" y="128"/>
                      </a:lnTo>
                      <a:lnTo>
                        <a:pt x="139" y="136"/>
                      </a:lnTo>
                      <a:lnTo>
                        <a:pt x="131" y="142"/>
                      </a:lnTo>
                      <a:lnTo>
                        <a:pt x="123" y="142"/>
                      </a:lnTo>
                      <a:lnTo>
                        <a:pt x="119" y="150"/>
                      </a:lnTo>
                      <a:lnTo>
                        <a:pt x="135" y="167"/>
                      </a:lnTo>
                      <a:lnTo>
                        <a:pt x="146" y="183"/>
                      </a:lnTo>
                      <a:lnTo>
                        <a:pt x="164" y="200"/>
                      </a:lnTo>
                      <a:lnTo>
                        <a:pt x="152" y="219"/>
                      </a:lnTo>
                      <a:lnTo>
                        <a:pt x="143" y="225"/>
                      </a:lnTo>
                      <a:lnTo>
                        <a:pt x="144" y="236"/>
                      </a:lnTo>
                      <a:lnTo>
                        <a:pt x="127" y="236"/>
                      </a:lnTo>
                      <a:lnTo>
                        <a:pt x="121" y="228"/>
                      </a:lnTo>
                      <a:lnTo>
                        <a:pt x="107" y="205"/>
                      </a:lnTo>
                      <a:lnTo>
                        <a:pt x="98" y="186"/>
                      </a:lnTo>
                      <a:lnTo>
                        <a:pt x="82" y="153"/>
                      </a:lnTo>
                      <a:lnTo>
                        <a:pt x="64" y="128"/>
                      </a:lnTo>
                      <a:lnTo>
                        <a:pt x="45" y="92"/>
                      </a:lnTo>
                      <a:lnTo>
                        <a:pt x="33" y="81"/>
                      </a:lnTo>
                      <a:lnTo>
                        <a:pt x="23" y="72"/>
                      </a:lnTo>
                      <a:lnTo>
                        <a:pt x="20" y="53"/>
                      </a:lnTo>
                      <a:lnTo>
                        <a:pt x="2" y="36"/>
                      </a:lnTo>
                      <a:lnTo>
                        <a:pt x="2" y="25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15" name="Group 24"/>
              <p:cNvGrpSpPr>
                <a:grpSpLocks/>
              </p:cNvGrpSpPr>
              <p:nvPr/>
            </p:nvGrpSpPr>
            <p:grpSpPr bwMode="auto">
              <a:xfrm>
                <a:off x="2314" y="89"/>
                <a:ext cx="2387" cy="2766"/>
                <a:chOff x="2314" y="89"/>
                <a:chExt cx="2387" cy="2766"/>
              </a:xfrm>
            </p:grpSpPr>
            <p:sp>
              <p:nvSpPr>
                <p:cNvPr id="16" name="Freeform 25"/>
                <p:cNvSpPr>
                  <a:spLocks/>
                </p:cNvSpPr>
                <p:nvPr/>
              </p:nvSpPr>
              <p:spPr bwMode="ltGray">
                <a:xfrm>
                  <a:off x="2314" y="1056"/>
                  <a:ext cx="1187" cy="1799"/>
                </a:xfrm>
                <a:custGeom>
                  <a:avLst/>
                  <a:gdLst>
                    <a:gd name="T0" fmla="*/ 906 w 1187"/>
                    <a:gd name="T1" fmla="*/ 290 h 1799"/>
                    <a:gd name="T2" fmla="*/ 1017 w 1187"/>
                    <a:gd name="T3" fmla="*/ 589 h 1799"/>
                    <a:gd name="T4" fmla="*/ 1062 w 1187"/>
                    <a:gd name="T5" fmla="*/ 664 h 1799"/>
                    <a:gd name="T6" fmla="*/ 1159 w 1187"/>
                    <a:gd name="T7" fmla="*/ 645 h 1799"/>
                    <a:gd name="T8" fmla="*/ 1184 w 1187"/>
                    <a:gd name="T9" fmla="*/ 718 h 1799"/>
                    <a:gd name="T10" fmla="*/ 1067 w 1187"/>
                    <a:gd name="T11" fmla="*/ 919 h 1799"/>
                    <a:gd name="T12" fmla="*/ 972 w 1187"/>
                    <a:gd name="T13" fmla="*/ 1150 h 1799"/>
                    <a:gd name="T14" fmla="*/ 986 w 1187"/>
                    <a:gd name="T15" fmla="*/ 1234 h 1799"/>
                    <a:gd name="T16" fmla="*/ 986 w 1187"/>
                    <a:gd name="T17" fmla="*/ 1318 h 1799"/>
                    <a:gd name="T18" fmla="*/ 943 w 1187"/>
                    <a:gd name="T19" fmla="*/ 1349 h 1799"/>
                    <a:gd name="T20" fmla="*/ 881 w 1187"/>
                    <a:gd name="T21" fmla="*/ 1463 h 1799"/>
                    <a:gd name="T22" fmla="*/ 857 w 1187"/>
                    <a:gd name="T23" fmla="*/ 1561 h 1799"/>
                    <a:gd name="T24" fmla="*/ 799 w 1187"/>
                    <a:gd name="T25" fmla="*/ 1695 h 1799"/>
                    <a:gd name="T26" fmla="*/ 766 w 1187"/>
                    <a:gd name="T27" fmla="*/ 1725 h 1799"/>
                    <a:gd name="T28" fmla="*/ 694 w 1187"/>
                    <a:gd name="T29" fmla="*/ 1792 h 1799"/>
                    <a:gd name="T30" fmla="*/ 607 w 1187"/>
                    <a:gd name="T31" fmla="*/ 1770 h 1799"/>
                    <a:gd name="T32" fmla="*/ 597 w 1187"/>
                    <a:gd name="T33" fmla="*/ 1706 h 1799"/>
                    <a:gd name="T34" fmla="*/ 558 w 1187"/>
                    <a:gd name="T35" fmla="*/ 1617 h 1799"/>
                    <a:gd name="T36" fmla="*/ 550 w 1187"/>
                    <a:gd name="T37" fmla="*/ 1541 h 1799"/>
                    <a:gd name="T38" fmla="*/ 539 w 1187"/>
                    <a:gd name="T39" fmla="*/ 1491 h 1799"/>
                    <a:gd name="T40" fmla="*/ 502 w 1187"/>
                    <a:gd name="T41" fmla="*/ 1435 h 1799"/>
                    <a:gd name="T42" fmla="*/ 478 w 1187"/>
                    <a:gd name="T43" fmla="*/ 1362 h 1799"/>
                    <a:gd name="T44" fmla="*/ 511 w 1187"/>
                    <a:gd name="T45" fmla="*/ 1240 h 1799"/>
                    <a:gd name="T46" fmla="*/ 496 w 1187"/>
                    <a:gd name="T47" fmla="*/ 1067 h 1799"/>
                    <a:gd name="T48" fmla="*/ 443 w 1187"/>
                    <a:gd name="T49" fmla="*/ 980 h 1799"/>
                    <a:gd name="T50" fmla="*/ 436 w 1187"/>
                    <a:gd name="T51" fmla="*/ 843 h 1799"/>
                    <a:gd name="T52" fmla="*/ 360 w 1187"/>
                    <a:gd name="T53" fmla="*/ 793 h 1799"/>
                    <a:gd name="T54" fmla="*/ 261 w 1187"/>
                    <a:gd name="T55" fmla="*/ 807 h 1799"/>
                    <a:gd name="T56" fmla="*/ 56 w 1187"/>
                    <a:gd name="T57" fmla="*/ 698 h 1799"/>
                    <a:gd name="T58" fmla="*/ 10 w 1187"/>
                    <a:gd name="T59" fmla="*/ 522 h 1799"/>
                    <a:gd name="T60" fmla="*/ 47 w 1187"/>
                    <a:gd name="T61" fmla="*/ 396 h 1799"/>
                    <a:gd name="T62" fmla="*/ 115 w 1187"/>
                    <a:gd name="T63" fmla="*/ 260 h 1799"/>
                    <a:gd name="T64" fmla="*/ 216 w 1187"/>
                    <a:gd name="T65" fmla="*/ 156 h 1799"/>
                    <a:gd name="T66" fmla="*/ 292 w 1187"/>
                    <a:gd name="T67" fmla="*/ 47 h 1799"/>
                    <a:gd name="T68" fmla="*/ 362 w 1187"/>
                    <a:gd name="T69" fmla="*/ 75 h 1799"/>
                    <a:gd name="T70" fmla="*/ 437 w 1187"/>
                    <a:gd name="T71" fmla="*/ 28 h 1799"/>
                    <a:gd name="T72" fmla="*/ 490 w 1187"/>
                    <a:gd name="T73" fmla="*/ 6 h 1799"/>
                    <a:gd name="T74" fmla="*/ 531 w 1187"/>
                    <a:gd name="T75" fmla="*/ 61 h 1799"/>
                    <a:gd name="T76" fmla="*/ 612 w 1187"/>
                    <a:gd name="T77" fmla="*/ 151 h 1799"/>
                    <a:gd name="T78" fmla="*/ 669 w 1187"/>
                    <a:gd name="T79" fmla="*/ 109 h 1799"/>
                    <a:gd name="T80" fmla="*/ 754 w 1187"/>
                    <a:gd name="T81" fmla="*/ 140 h 1799"/>
                    <a:gd name="T82" fmla="*/ 848 w 1187"/>
                    <a:gd name="T83" fmla="*/ 137 h 17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187" h="1799">
                      <a:moveTo>
                        <a:pt x="887" y="215"/>
                      </a:moveTo>
                      <a:lnTo>
                        <a:pt x="906" y="290"/>
                      </a:lnTo>
                      <a:lnTo>
                        <a:pt x="943" y="405"/>
                      </a:lnTo>
                      <a:lnTo>
                        <a:pt x="1017" y="589"/>
                      </a:lnTo>
                      <a:lnTo>
                        <a:pt x="1044" y="611"/>
                      </a:lnTo>
                      <a:lnTo>
                        <a:pt x="1062" y="664"/>
                      </a:lnTo>
                      <a:lnTo>
                        <a:pt x="1120" y="662"/>
                      </a:lnTo>
                      <a:lnTo>
                        <a:pt x="1159" y="645"/>
                      </a:lnTo>
                      <a:lnTo>
                        <a:pt x="1186" y="645"/>
                      </a:lnTo>
                      <a:lnTo>
                        <a:pt x="1184" y="718"/>
                      </a:lnTo>
                      <a:lnTo>
                        <a:pt x="1174" y="757"/>
                      </a:lnTo>
                      <a:lnTo>
                        <a:pt x="1067" y="919"/>
                      </a:lnTo>
                      <a:lnTo>
                        <a:pt x="970" y="1086"/>
                      </a:lnTo>
                      <a:lnTo>
                        <a:pt x="972" y="1150"/>
                      </a:lnTo>
                      <a:lnTo>
                        <a:pt x="999" y="1198"/>
                      </a:lnTo>
                      <a:lnTo>
                        <a:pt x="986" y="1234"/>
                      </a:lnTo>
                      <a:lnTo>
                        <a:pt x="994" y="1281"/>
                      </a:lnTo>
                      <a:lnTo>
                        <a:pt x="986" y="1318"/>
                      </a:lnTo>
                      <a:lnTo>
                        <a:pt x="962" y="1349"/>
                      </a:lnTo>
                      <a:lnTo>
                        <a:pt x="943" y="1349"/>
                      </a:lnTo>
                      <a:lnTo>
                        <a:pt x="910" y="1402"/>
                      </a:lnTo>
                      <a:lnTo>
                        <a:pt x="881" y="1463"/>
                      </a:lnTo>
                      <a:lnTo>
                        <a:pt x="887" y="1530"/>
                      </a:lnTo>
                      <a:lnTo>
                        <a:pt x="857" y="1561"/>
                      </a:lnTo>
                      <a:lnTo>
                        <a:pt x="830" y="1630"/>
                      </a:lnTo>
                      <a:lnTo>
                        <a:pt x="799" y="1695"/>
                      </a:lnTo>
                      <a:lnTo>
                        <a:pt x="782" y="1720"/>
                      </a:lnTo>
                      <a:lnTo>
                        <a:pt x="766" y="1725"/>
                      </a:lnTo>
                      <a:lnTo>
                        <a:pt x="739" y="1767"/>
                      </a:lnTo>
                      <a:lnTo>
                        <a:pt x="694" y="1792"/>
                      </a:lnTo>
                      <a:lnTo>
                        <a:pt x="638" y="1798"/>
                      </a:lnTo>
                      <a:lnTo>
                        <a:pt x="607" y="1770"/>
                      </a:lnTo>
                      <a:lnTo>
                        <a:pt x="603" y="1742"/>
                      </a:lnTo>
                      <a:lnTo>
                        <a:pt x="597" y="1706"/>
                      </a:lnTo>
                      <a:lnTo>
                        <a:pt x="576" y="1686"/>
                      </a:lnTo>
                      <a:lnTo>
                        <a:pt x="558" y="1617"/>
                      </a:lnTo>
                      <a:lnTo>
                        <a:pt x="552" y="1583"/>
                      </a:lnTo>
                      <a:lnTo>
                        <a:pt x="550" y="1541"/>
                      </a:lnTo>
                      <a:lnTo>
                        <a:pt x="541" y="1510"/>
                      </a:lnTo>
                      <a:lnTo>
                        <a:pt x="539" y="1491"/>
                      </a:lnTo>
                      <a:lnTo>
                        <a:pt x="521" y="1460"/>
                      </a:lnTo>
                      <a:lnTo>
                        <a:pt x="502" y="1435"/>
                      </a:lnTo>
                      <a:lnTo>
                        <a:pt x="488" y="1393"/>
                      </a:lnTo>
                      <a:lnTo>
                        <a:pt x="478" y="1362"/>
                      </a:lnTo>
                      <a:lnTo>
                        <a:pt x="482" y="1312"/>
                      </a:lnTo>
                      <a:lnTo>
                        <a:pt x="511" y="1240"/>
                      </a:lnTo>
                      <a:lnTo>
                        <a:pt x="517" y="1159"/>
                      </a:lnTo>
                      <a:lnTo>
                        <a:pt x="496" y="1067"/>
                      </a:lnTo>
                      <a:lnTo>
                        <a:pt x="465" y="1030"/>
                      </a:lnTo>
                      <a:lnTo>
                        <a:pt x="443" y="980"/>
                      </a:lnTo>
                      <a:lnTo>
                        <a:pt x="451" y="902"/>
                      </a:lnTo>
                      <a:lnTo>
                        <a:pt x="436" y="843"/>
                      </a:lnTo>
                      <a:lnTo>
                        <a:pt x="399" y="838"/>
                      </a:lnTo>
                      <a:lnTo>
                        <a:pt x="360" y="793"/>
                      </a:lnTo>
                      <a:lnTo>
                        <a:pt x="311" y="768"/>
                      </a:lnTo>
                      <a:lnTo>
                        <a:pt x="261" y="807"/>
                      </a:lnTo>
                      <a:lnTo>
                        <a:pt x="128" y="796"/>
                      </a:lnTo>
                      <a:lnTo>
                        <a:pt x="56" y="698"/>
                      </a:lnTo>
                      <a:lnTo>
                        <a:pt x="0" y="567"/>
                      </a:lnTo>
                      <a:lnTo>
                        <a:pt x="10" y="522"/>
                      </a:lnTo>
                      <a:lnTo>
                        <a:pt x="35" y="489"/>
                      </a:lnTo>
                      <a:lnTo>
                        <a:pt x="47" y="396"/>
                      </a:lnTo>
                      <a:lnTo>
                        <a:pt x="64" y="329"/>
                      </a:lnTo>
                      <a:lnTo>
                        <a:pt x="115" y="260"/>
                      </a:lnTo>
                      <a:lnTo>
                        <a:pt x="167" y="229"/>
                      </a:lnTo>
                      <a:lnTo>
                        <a:pt x="216" y="156"/>
                      </a:lnTo>
                      <a:lnTo>
                        <a:pt x="227" y="126"/>
                      </a:lnTo>
                      <a:lnTo>
                        <a:pt x="292" y="47"/>
                      </a:lnTo>
                      <a:lnTo>
                        <a:pt x="332" y="78"/>
                      </a:lnTo>
                      <a:lnTo>
                        <a:pt x="362" y="75"/>
                      </a:lnTo>
                      <a:lnTo>
                        <a:pt x="397" y="34"/>
                      </a:lnTo>
                      <a:lnTo>
                        <a:pt x="437" y="28"/>
                      </a:lnTo>
                      <a:lnTo>
                        <a:pt x="465" y="39"/>
                      </a:lnTo>
                      <a:lnTo>
                        <a:pt x="490" y="6"/>
                      </a:lnTo>
                      <a:lnTo>
                        <a:pt x="523" y="0"/>
                      </a:lnTo>
                      <a:lnTo>
                        <a:pt x="531" y="61"/>
                      </a:lnTo>
                      <a:lnTo>
                        <a:pt x="552" y="106"/>
                      </a:lnTo>
                      <a:lnTo>
                        <a:pt x="612" y="151"/>
                      </a:lnTo>
                      <a:lnTo>
                        <a:pt x="663" y="159"/>
                      </a:lnTo>
                      <a:lnTo>
                        <a:pt x="669" y="109"/>
                      </a:lnTo>
                      <a:lnTo>
                        <a:pt x="708" y="109"/>
                      </a:lnTo>
                      <a:lnTo>
                        <a:pt x="754" y="140"/>
                      </a:lnTo>
                      <a:lnTo>
                        <a:pt x="805" y="156"/>
                      </a:lnTo>
                      <a:lnTo>
                        <a:pt x="848" y="137"/>
                      </a:lnTo>
                      <a:lnTo>
                        <a:pt x="887" y="215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grpSp>
              <p:nvGrpSpPr>
                <p:cNvPr id="17" name="Group 26"/>
                <p:cNvGrpSpPr>
                  <a:grpSpLocks/>
                </p:cNvGrpSpPr>
                <p:nvPr/>
              </p:nvGrpSpPr>
              <p:grpSpPr bwMode="auto">
                <a:xfrm>
                  <a:off x="2395" y="89"/>
                  <a:ext cx="526" cy="620"/>
                  <a:chOff x="2395" y="89"/>
                  <a:chExt cx="526" cy="620"/>
                </a:xfrm>
              </p:grpSpPr>
              <p:grpSp>
                <p:nvGrpSpPr>
                  <p:cNvPr id="20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2603" y="476"/>
                    <a:ext cx="165" cy="233"/>
                    <a:chOff x="2603" y="476"/>
                    <a:chExt cx="165" cy="233"/>
                  </a:xfrm>
                </p:grpSpPr>
                <p:sp>
                  <p:nvSpPr>
                    <p:cNvPr id="22" name="Freeform 28"/>
                    <p:cNvSpPr>
                      <a:spLocks/>
                    </p:cNvSpPr>
                    <p:nvPr/>
                  </p:nvSpPr>
                  <p:spPr bwMode="ltGray">
                    <a:xfrm>
                      <a:off x="2603" y="561"/>
                      <a:ext cx="78" cy="132"/>
                    </a:xfrm>
                    <a:custGeom>
                      <a:avLst/>
                      <a:gdLst>
                        <a:gd name="T0" fmla="*/ 18 w 78"/>
                        <a:gd name="T1" fmla="*/ 40 h 132"/>
                        <a:gd name="T2" fmla="*/ 24 w 78"/>
                        <a:gd name="T3" fmla="*/ 26 h 132"/>
                        <a:gd name="T4" fmla="*/ 38 w 78"/>
                        <a:gd name="T5" fmla="*/ 26 h 132"/>
                        <a:gd name="T6" fmla="*/ 57 w 78"/>
                        <a:gd name="T7" fmla="*/ 0 h 132"/>
                        <a:gd name="T8" fmla="*/ 63 w 78"/>
                        <a:gd name="T9" fmla="*/ 17 h 132"/>
                        <a:gd name="T10" fmla="*/ 73 w 78"/>
                        <a:gd name="T11" fmla="*/ 17 h 132"/>
                        <a:gd name="T12" fmla="*/ 77 w 78"/>
                        <a:gd name="T13" fmla="*/ 26 h 132"/>
                        <a:gd name="T14" fmla="*/ 71 w 78"/>
                        <a:gd name="T15" fmla="*/ 40 h 132"/>
                        <a:gd name="T16" fmla="*/ 63 w 78"/>
                        <a:gd name="T17" fmla="*/ 46 h 132"/>
                        <a:gd name="T18" fmla="*/ 63 w 78"/>
                        <a:gd name="T19" fmla="*/ 57 h 132"/>
                        <a:gd name="T20" fmla="*/ 61 w 78"/>
                        <a:gd name="T21" fmla="*/ 63 h 132"/>
                        <a:gd name="T22" fmla="*/ 59 w 78"/>
                        <a:gd name="T23" fmla="*/ 71 h 132"/>
                        <a:gd name="T24" fmla="*/ 63 w 78"/>
                        <a:gd name="T25" fmla="*/ 83 h 132"/>
                        <a:gd name="T26" fmla="*/ 57 w 78"/>
                        <a:gd name="T27" fmla="*/ 94 h 132"/>
                        <a:gd name="T28" fmla="*/ 51 w 78"/>
                        <a:gd name="T29" fmla="*/ 100 h 132"/>
                        <a:gd name="T30" fmla="*/ 45 w 78"/>
                        <a:gd name="T31" fmla="*/ 100 h 132"/>
                        <a:gd name="T32" fmla="*/ 43 w 78"/>
                        <a:gd name="T33" fmla="*/ 103 h 132"/>
                        <a:gd name="T34" fmla="*/ 41 w 78"/>
                        <a:gd name="T35" fmla="*/ 111 h 132"/>
                        <a:gd name="T36" fmla="*/ 32 w 78"/>
                        <a:gd name="T37" fmla="*/ 114 h 132"/>
                        <a:gd name="T38" fmla="*/ 30 w 78"/>
                        <a:gd name="T39" fmla="*/ 111 h 132"/>
                        <a:gd name="T40" fmla="*/ 22 w 78"/>
                        <a:gd name="T41" fmla="*/ 120 h 132"/>
                        <a:gd name="T42" fmla="*/ 20 w 78"/>
                        <a:gd name="T43" fmla="*/ 122 h 132"/>
                        <a:gd name="T44" fmla="*/ 10 w 78"/>
                        <a:gd name="T45" fmla="*/ 131 h 132"/>
                        <a:gd name="T46" fmla="*/ 6 w 78"/>
                        <a:gd name="T47" fmla="*/ 131 h 132"/>
                        <a:gd name="T48" fmla="*/ 4 w 78"/>
                        <a:gd name="T49" fmla="*/ 125 h 132"/>
                        <a:gd name="T50" fmla="*/ 2 w 78"/>
                        <a:gd name="T51" fmla="*/ 111 h 132"/>
                        <a:gd name="T52" fmla="*/ 0 w 78"/>
                        <a:gd name="T53" fmla="*/ 108 h 132"/>
                        <a:gd name="T54" fmla="*/ 0 w 78"/>
                        <a:gd name="T55" fmla="*/ 97 h 132"/>
                        <a:gd name="T56" fmla="*/ 6 w 78"/>
                        <a:gd name="T57" fmla="*/ 91 h 132"/>
                        <a:gd name="T58" fmla="*/ 12 w 78"/>
                        <a:gd name="T59" fmla="*/ 85 h 132"/>
                        <a:gd name="T60" fmla="*/ 16 w 78"/>
                        <a:gd name="T61" fmla="*/ 74 h 132"/>
                        <a:gd name="T62" fmla="*/ 22 w 78"/>
                        <a:gd name="T63" fmla="*/ 74 h 132"/>
                        <a:gd name="T64" fmla="*/ 26 w 78"/>
                        <a:gd name="T65" fmla="*/ 77 h 132"/>
                        <a:gd name="T66" fmla="*/ 32 w 78"/>
                        <a:gd name="T67" fmla="*/ 74 h 132"/>
                        <a:gd name="T68" fmla="*/ 26 w 78"/>
                        <a:gd name="T69" fmla="*/ 71 h 132"/>
                        <a:gd name="T70" fmla="*/ 18 w 78"/>
                        <a:gd name="T71" fmla="*/ 40 h 13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</a:cxnLst>
                      <a:rect l="0" t="0" r="r" b="b"/>
                      <a:pathLst>
                        <a:path w="78" h="132">
                          <a:moveTo>
                            <a:pt x="18" y="40"/>
                          </a:moveTo>
                          <a:lnTo>
                            <a:pt x="24" y="26"/>
                          </a:lnTo>
                          <a:lnTo>
                            <a:pt x="38" y="26"/>
                          </a:lnTo>
                          <a:lnTo>
                            <a:pt x="57" y="0"/>
                          </a:lnTo>
                          <a:lnTo>
                            <a:pt x="63" y="17"/>
                          </a:lnTo>
                          <a:lnTo>
                            <a:pt x="73" y="17"/>
                          </a:lnTo>
                          <a:lnTo>
                            <a:pt x="77" y="26"/>
                          </a:lnTo>
                          <a:lnTo>
                            <a:pt x="71" y="40"/>
                          </a:lnTo>
                          <a:lnTo>
                            <a:pt x="63" y="46"/>
                          </a:lnTo>
                          <a:lnTo>
                            <a:pt x="63" y="57"/>
                          </a:lnTo>
                          <a:lnTo>
                            <a:pt x="61" y="63"/>
                          </a:lnTo>
                          <a:lnTo>
                            <a:pt x="59" y="71"/>
                          </a:lnTo>
                          <a:lnTo>
                            <a:pt x="63" y="83"/>
                          </a:lnTo>
                          <a:lnTo>
                            <a:pt x="57" y="94"/>
                          </a:lnTo>
                          <a:lnTo>
                            <a:pt x="51" y="100"/>
                          </a:lnTo>
                          <a:lnTo>
                            <a:pt x="45" y="100"/>
                          </a:lnTo>
                          <a:lnTo>
                            <a:pt x="43" y="103"/>
                          </a:lnTo>
                          <a:lnTo>
                            <a:pt x="41" y="111"/>
                          </a:lnTo>
                          <a:lnTo>
                            <a:pt x="32" y="114"/>
                          </a:lnTo>
                          <a:lnTo>
                            <a:pt x="30" y="111"/>
                          </a:lnTo>
                          <a:lnTo>
                            <a:pt x="22" y="120"/>
                          </a:lnTo>
                          <a:lnTo>
                            <a:pt x="20" y="122"/>
                          </a:lnTo>
                          <a:lnTo>
                            <a:pt x="10" y="131"/>
                          </a:lnTo>
                          <a:lnTo>
                            <a:pt x="6" y="131"/>
                          </a:lnTo>
                          <a:lnTo>
                            <a:pt x="4" y="125"/>
                          </a:lnTo>
                          <a:lnTo>
                            <a:pt x="2" y="111"/>
                          </a:lnTo>
                          <a:lnTo>
                            <a:pt x="0" y="108"/>
                          </a:lnTo>
                          <a:lnTo>
                            <a:pt x="0" y="97"/>
                          </a:lnTo>
                          <a:lnTo>
                            <a:pt x="6" y="91"/>
                          </a:lnTo>
                          <a:lnTo>
                            <a:pt x="12" y="85"/>
                          </a:lnTo>
                          <a:lnTo>
                            <a:pt x="16" y="74"/>
                          </a:lnTo>
                          <a:lnTo>
                            <a:pt x="22" y="74"/>
                          </a:lnTo>
                          <a:lnTo>
                            <a:pt x="26" y="77"/>
                          </a:lnTo>
                          <a:lnTo>
                            <a:pt x="32" y="74"/>
                          </a:lnTo>
                          <a:lnTo>
                            <a:pt x="26" y="71"/>
                          </a:lnTo>
                          <a:lnTo>
                            <a:pt x="18" y="40"/>
                          </a:lnTo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endParaRPr lang="en-US" sz="2000">
                        <a:solidFill>
                          <a:srgbClr val="EAEAEA"/>
                        </a:solidFill>
                        <a:latin typeface="Geneva" charset="0"/>
                        <a:ea typeface="ＭＳ Ｐゴシック" charset="0"/>
                        <a:cs typeface="ＭＳ Ｐゴシック" charset="0"/>
                      </a:endParaRPr>
                    </a:p>
                  </p:txBody>
                </p:sp>
                <p:sp>
                  <p:nvSpPr>
                    <p:cNvPr id="23" name="Freeform 29"/>
                    <p:cNvSpPr>
                      <a:spLocks/>
                    </p:cNvSpPr>
                    <p:nvPr/>
                  </p:nvSpPr>
                  <p:spPr bwMode="ltGray">
                    <a:xfrm>
                      <a:off x="2674" y="476"/>
                      <a:ext cx="94" cy="233"/>
                    </a:xfrm>
                    <a:custGeom>
                      <a:avLst/>
                      <a:gdLst>
                        <a:gd name="T0" fmla="*/ 36 w 94"/>
                        <a:gd name="T1" fmla="*/ 25 h 233"/>
                        <a:gd name="T2" fmla="*/ 57 w 94"/>
                        <a:gd name="T3" fmla="*/ 22 h 233"/>
                        <a:gd name="T4" fmla="*/ 65 w 94"/>
                        <a:gd name="T5" fmla="*/ 14 h 233"/>
                        <a:gd name="T6" fmla="*/ 75 w 94"/>
                        <a:gd name="T7" fmla="*/ 6 h 233"/>
                        <a:gd name="T8" fmla="*/ 93 w 94"/>
                        <a:gd name="T9" fmla="*/ 3 h 233"/>
                        <a:gd name="T10" fmla="*/ 87 w 94"/>
                        <a:gd name="T11" fmla="*/ 22 h 233"/>
                        <a:gd name="T12" fmla="*/ 79 w 94"/>
                        <a:gd name="T13" fmla="*/ 28 h 233"/>
                        <a:gd name="T14" fmla="*/ 67 w 94"/>
                        <a:gd name="T15" fmla="*/ 45 h 233"/>
                        <a:gd name="T16" fmla="*/ 81 w 94"/>
                        <a:gd name="T17" fmla="*/ 45 h 233"/>
                        <a:gd name="T18" fmla="*/ 93 w 94"/>
                        <a:gd name="T19" fmla="*/ 45 h 233"/>
                        <a:gd name="T20" fmla="*/ 85 w 94"/>
                        <a:gd name="T21" fmla="*/ 64 h 233"/>
                        <a:gd name="T22" fmla="*/ 71 w 94"/>
                        <a:gd name="T23" fmla="*/ 73 h 233"/>
                        <a:gd name="T24" fmla="*/ 69 w 94"/>
                        <a:gd name="T25" fmla="*/ 87 h 233"/>
                        <a:gd name="T26" fmla="*/ 81 w 94"/>
                        <a:gd name="T27" fmla="*/ 106 h 233"/>
                        <a:gd name="T28" fmla="*/ 87 w 94"/>
                        <a:gd name="T29" fmla="*/ 126 h 233"/>
                        <a:gd name="T30" fmla="*/ 93 w 94"/>
                        <a:gd name="T31" fmla="*/ 151 h 233"/>
                        <a:gd name="T32" fmla="*/ 89 w 94"/>
                        <a:gd name="T33" fmla="*/ 182 h 233"/>
                        <a:gd name="T34" fmla="*/ 79 w 94"/>
                        <a:gd name="T35" fmla="*/ 196 h 233"/>
                        <a:gd name="T36" fmla="*/ 87 w 94"/>
                        <a:gd name="T37" fmla="*/ 218 h 233"/>
                        <a:gd name="T38" fmla="*/ 65 w 94"/>
                        <a:gd name="T39" fmla="*/ 218 h 233"/>
                        <a:gd name="T40" fmla="*/ 53 w 94"/>
                        <a:gd name="T41" fmla="*/ 215 h 233"/>
                        <a:gd name="T42" fmla="*/ 36 w 94"/>
                        <a:gd name="T43" fmla="*/ 224 h 233"/>
                        <a:gd name="T44" fmla="*/ 26 w 94"/>
                        <a:gd name="T45" fmla="*/ 226 h 233"/>
                        <a:gd name="T46" fmla="*/ 14 w 94"/>
                        <a:gd name="T47" fmla="*/ 229 h 233"/>
                        <a:gd name="T48" fmla="*/ 4 w 94"/>
                        <a:gd name="T49" fmla="*/ 221 h 233"/>
                        <a:gd name="T50" fmla="*/ 0 w 94"/>
                        <a:gd name="T51" fmla="*/ 207 h 233"/>
                        <a:gd name="T52" fmla="*/ 10 w 94"/>
                        <a:gd name="T53" fmla="*/ 193 h 233"/>
                        <a:gd name="T54" fmla="*/ 24 w 94"/>
                        <a:gd name="T55" fmla="*/ 190 h 233"/>
                        <a:gd name="T56" fmla="*/ 16 w 94"/>
                        <a:gd name="T57" fmla="*/ 182 h 233"/>
                        <a:gd name="T58" fmla="*/ 16 w 94"/>
                        <a:gd name="T59" fmla="*/ 168 h 233"/>
                        <a:gd name="T60" fmla="*/ 28 w 94"/>
                        <a:gd name="T61" fmla="*/ 159 h 233"/>
                        <a:gd name="T62" fmla="*/ 38 w 94"/>
                        <a:gd name="T63" fmla="*/ 157 h 233"/>
                        <a:gd name="T64" fmla="*/ 44 w 94"/>
                        <a:gd name="T65" fmla="*/ 131 h 233"/>
                        <a:gd name="T66" fmla="*/ 49 w 94"/>
                        <a:gd name="T67" fmla="*/ 106 h 233"/>
                        <a:gd name="T68" fmla="*/ 40 w 94"/>
                        <a:gd name="T69" fmla="*/ 89 h 233"/>
                        <a:gd name="T70" fmla="*/ 20 w 94"/>
                        <a:gd name="T71" fmla="*/ 84 h 233"/>
                        <a:gd name="T72" fmla="*/ 30 w 94"/>
                        <a:gd name="T73" fmla="*/ 34 h 23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</a:cxnLst>
                      <a:rect l="0" t="0" r="r" b="b"/>
                      <a:pathLst>
                        <a:path w="94" h="233">
                          <a:moveTo>
                            <a:pt x="30" y="34"/>
                          </a:moveTo>
                          <a:lnTo>
                            <a:pt x="36" y="25"/>
                          </a:lnTo>
                          <a:lnTo>
                            <a:pt x="53" y="28"/>
                          </a:lnTo>
                          <a:lnTo>
                            <a:pt x="57" y="22"/>
                          </a:lnTo>
                          <a:lnTo>
                            <a:pt x="61" y="14"/>
                          </a:lnTo>
                          <a:lnTo>
                            <a:pt x="65" y="14"/>
                          </a:lnTo>
                          <a:lnTo>
                            <a:pt x="69" y="11"/>
                          </a:lnTo>
                          <a:lnTo>
                            <a:pt x="75" y="6"/>
                          </a:lnTo>
                          <a:lnTo>
                            <a:pt x="83" y="0"/>
                          </a:lnTo>
                          <a:lnTo>
                            <a:pt x="93" y="3"/>
                          </a:lnTo>
                          <a:lnTo>
                            <a:pt x="91" y="14"/>
                          </a:lnTo>
                          <a:lnTo>
                            <a:pt x="87" y="22"/>
                          </a:lnTo>
                          <a:lnTo>
                            <a:pt x="83" y="25"/>
                          </a:lnTo>
                          <a:lnTo>
                            <a:pt x="79" y="28"/>
                          </a:lnTo>
                          <a:lnTo>
                            <a:pt x="67" y="34"/>
                          </a:lnTo>
                          <a:lnTo>
                            <a:pt x="67" y="45"/>
                          </a:lnTo>
                          <a:lnTo>
                            <a:pt x="69" y="50"/>
                          </a:lnTo>
                          <a:lnTo>
                            <a:pt x="81" y="45"/>
                          </a:lnTo>
                          <a:lnTo>
                            <a:pt x="91" y="39"/>
                          </a:lnTo>
                          <a:lnTo>
                            <a:pt x="93" y="45"/>
                          </a:lnTo>
                          <a:lnTo>
                            <a:pt x="93" y="61"/>
                          </a:lnTo>
                          <a:lnTo>
                            <a:pt x="85" y="64"/>
                          </a:lnTo>
                          <a:lnTo>
                            <a:pt x="77" y="64"/>
                          </a:lnTo>
                          <a:lnTo>
                            <a:pt x="71" y="73"/>
                          </a:lnTo>
                          <a:lnTo>
                            <a:pt x="69" y="78"/>
                          </a:lnTo>
                          <a:lnTo>
                            <a:pt x="69" y="87"/>
                          </a:lnTo>
                          <a:lnTo>
                            <a:pt x="75" y="98"/>
                          </a:lnTo>
                          <a:lnTo>
                            <a:pt x="81" y="106"/>
                          </a:lnTo>
                          <a:lnTo>
                            <a:pt x="85" y="115"/>
                          </a:lnTo>
                          <a:lnTo>
                            <a:pt x="87" y="126"/>
                          </a:lnTo>
                          <a:lnTo>
                            <a:pt x="89" y="137"/>
                          </a:lnTo>
                          <a:lnTo>
                            <a:pt x="93" y="151"/>
                          </a:lnTo>
                          <a:lnTo>
                            <a:pt x="93" y="171"/>
                          </a:lnTo>
                          <a:lnTo>
                            <a:pt x="89" y="182"/>
                          </a:lnTo>
                          <a:lnTo>
                            <a:pt x="81" y="190"/>
                          </a:lnTo>
                          <a:lnTo>
                            <a:pt x="79" y="196"/>
                          </a:lnTo>
                          <a:lnTo>
                            <a:pt x="83" y="207"/>
                          </a:lnTo>
                          <a:lnTo>
                            <a:pt x="87" y="218"/>
                          </a:lnTo>
                          <a:lnTo>
                            <a:pt x="75" y="218"/>
                          </a:lnTo>
                          <a:lnTo>
                            <a:pt x="65" y="218"/>
                          </a:lnTo>
                          <a:lnTo>
                            <a:pt x="61" y="215"/>
                          </a:lnTo>
                          <a:lnTo>
                            <a:pt x="53" y="215"/>
                          </a:lnTo>
                          <a:lnTo>
                            <a:pt x="44" y="218"/>
                          </a:lnTo>
                          <a:lnTo>
                            <a:pt x="36" y="224"/>
                          </a:lnTo>
                          <a:lnTo>
                            <a:pt x="30" y="224"/>
                          </a:lnTo>
                          <a:lnTo>
                            <a:pt x="26" y="226"/>
                          </a:lnTo>
                          <a:lnTo>
                            <a:pt x="16" y="232"/>
                          </a:lnTo>
                          <a:lnTo>
                            <a:pt x="14" y="229"/>
                          </a:lnTo>
                          <a:lnTo>
                            <a:pt x="10" y="224"/>
                          </a:lnTo>
                          <a:lnTo>
                            <a:pt x="4" y="221"/>
                          </a:lnTo>
                          <a:lnTo>
                            <a:pt x="0" y="218"/>
                          </a:lnTo>
                          <a:lnTo>
                            <a:pt x="0" y="207"/>
                          </a:lnTo>
                          <a:lnTo>
                            <a:pt x="4" y="193"/>
                          </a:lnTo>
                          <a:lnTo>
                            <a:pt x="10" y="193"/>
                          </a:lnTo>
                          <a:lnTo>
                            <a:pt x="16" y="190"/>
                          </a:lnTo>
                          <a:lnTo>
                            <a:pt x="24" y="190"/>
                          </a:lnTo>
                          <a:lnTo>
                            <a:pt x="24" y="187"/>
                          </a:lnTo>
                          <a:lnTo>
                            <a:pt x="16" y="182"/>
                          </a:lnTo>
                          <a:lnTo>
                            <a:pt x="16" y="173"/>
                          </a:lnTo>
                          <a:lnTo>
                            <a:pt x="16" y="168"/>
                          </a:lnTo>
                          <a:lnTo>
                            <a:pt x="24" y="162"/>
                          </a:lnTo>
                          <a:lnTo>
                            <a:pt x="28" y="159"/>
                          </a:lnTo>
                          <a:lnTo>
                            <a:pt x="32" y="157"/>
                          </a:lnTo>
                          <a:lnTo>
                            <a:pt x="38" y="157"/>
                          </a:lnTo>
                          <a:lnTo>
                            <a:pt x="42" y="154"/>
                          </a:lnTo>
                          <a:lnTo>
                            <a:pt x="44" y="131"/>
                          </a:lnTo>
                          <a:lnTo>
                            <a:pt x="49" y="115"/>
                          </a:lnTo>
                          <a:lnTo>
                            <a:pt x="49" y="106"/>
                          </a:lnTo>
                          <a:lnTo>
                            <a:pt x="36" y="103"/>
                          </a:lnTo>
                          <a:lnTo>
                            <a:pt x="40" y="89"/>
                          </a:lnTo>
                          <a:lnTo>
                            <a:pt x="30" y="81"/>
                          </a:lnTo>
                          <a:lnTo>
                            <a:pt x="20" y="84"/>
                          </a:lnTo>
                          <a:lnTo>
                            <a:pt x="32" y="64"/>
                          </a:lnTo>
                          <a:lnTo>
                            <a:pt x="30" y="34"/>
                          </a:lnTo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endParaRPr lang="en-US" sz="2000">
                        <a:solidFill>
                          <a:srgbClr val="EAEAEA"/>
                        </a:solidFill>
                        <a:latin typeface="Geneva" charset="0"/>
                        <a:ea typeface="ＭＳ Ｐゴシック" charset="0"/>
                        <a:cs typeface="ＭＳ Ｐゴシック" charset="0"/>
                      </a:endParaRPr>
                    </a:p>
                  </p:txBody>
                </p:sp>
              </p:grpSp>
              <p:sp>
                <p:nvSpPr>
                  <p:cNvPr id="21" name="Freeform 30"/>
                  <p:cNvSpPr>
                    <a:spLocks/>
                  </p:cNvSpPr>
                  <p:nvPr/>
                </p:nvSpPr>
                <p:spPr bwMode="ltGray">
                  <a:xfrm>
                    <a:off x="2395" y="89"/>
                    <a:ext cx="526" cy="390"/>
                  </a:xfrm>
                  <a:custGeom>
                    <a:avLst/>
                    <a:gdLst>
                      <a:gd name="T0" fmla="*/ 33 w 526"/>
                      <a:gd name="T1" fmla="*/ 381 h 390"/>
                      <a:gd name="T2" fmla="*/ 53 w 526"/>
                      <a:gd name="T3" fmla="*/ 353 h 390"/>
                      <a:gd name="T4" fmla="*/ 64 w 526"/>
                      <a:gd name="T5" fmla="*/ 344 h 390"/>
                      <a:gd name="T6" fmla="*/ 82 w 526"/>
                      <a:gd name="T7" fmla="*/ 336 h 390"/>
                      <a:gd name="T8" fmla="*/ 95 w 526"/>
                      <a:gd name="T9" fmla="*/ 336 h 390"/>
                      <a:gd name="T10" fmla="*/ 107 w 526"/>
                      <a:gd name="T11" fmla="*/ 325 h 390"/>
                      <a:gd name="T12" fmla="*/ 121 w 526"/>
                      <a:gd name="T13" fmla="*/ 308 h 390"/>
                      <a:gd name="T14" fmla="*/ 134 w 526"/>
                      <a:gd name="T15" fmla="*/ 299 h 390"/>
                      <a:gd name="T16" fmla="*/ 148 w 526"/>
                      <a:gd name="T17" fmla="*/ 291 h 390"/>
                      <a:gd name="T18" fmla="*/ 163 w 526"/>
                      <a:gd name="T19" fmla="*/ 280 h 390"/>
                      <a:gd name="T20" fmla="*/ 183 w 526"/>
                      <a:gd name="T21" fmla="*/ 274 h 390"/>
                      <a:gd name="T22" fmla="*/ 214 w 526"/>
                      <a:gd name="T23" fmla="*/ 280 h 390"/>
                      <a:gd name="T24" fmla="*/ 239 w 526"/>
                      <a:gd name="T25" fmla="*/ 269 h 390"/>
                      <a:gd name="T26" fmla="*/ 253 w 526"/>
                      <a:gd name="T27" fmla="*/ 241 h 390"/>
                      <a:gd name="T28" fmla="*/ 270 w 526"/>
                      <a:gd name="T29" fmla="*/ 218 h 390"/>
                      <a:gd name="T30" fmla="*/ 282 w 526"/>
                      <a:gd name="T31" fmla="*/ 199 h 390"/>
                      <a:gd name="T32" fmla="*/ 292 w 526"/>
                      <a:gd name="T33" fmla="*/ 182 h 390"/>
                      <a:gd name="T34" fmla="*/ 315 w 526"/>
                      <a:gd name="T35" fmla="*/ 165 h 390"/>
                      <a:gd name="T36" fmla="*/ 311 w 526"/>
                      <a:gd name="T37" fmla="*/ 188 h 390"/>
                      <a:gd name="T38" fmla="*/ 329 w 526"/>
                      <a:gd name="T39" fmla="*/ 199 h 390"/>
                      <a:gd name="T40" fmla="*/ 344 w 526"/>
                      <a:gd name="T41" fmla="*/ 190 h 390"/>
                      <a:gd name="T42" fmla="*/ 350 w 526"/>
                      <a:gd name="T43" fmla="*/ 174 h 390"/>
                      <a:gd name="T44" fmla="*/ 356 w 526"/>
                      <a:gd name="T45" fmla="*/ 157 h 390"/>
                      <a:gd name="T46" fmla="*/ 366 w 526"/>
                      <a:gd name="T47" fmla="*/ 140 h 390"/>
                      <a:gd name="T48" fmla="*/ 395 w 526"/>
                      <a:gd name="T49" fmla="*/ 140 h 390"/>
                      <a:gd name="T50" fmla="*/ 424 w 526"/>
                      <a:gd name="T51" fmla="*/ 112 h 390"/>
                      <a:gd name="T52" fmla="*/ 453 w 526"/>
                      <a:gd name="T53" fmla="*/ 92 h 390"/>
                      <a:gd name="T54" fmla="*/ 484 w 526"/>
                      <a:gd name="T55" fmla="*/ 45 h 390"/>
                      <a:gd name="T56" fmla="*/ 511 w 526"/>
                      <a:gd name="T57" fmla="*/ 22 h 390"/>
                      <a:gd name="T58" fmla="*/ 502 w 526"/>
                      <a:gd name="T59" fmla="*/ 0 h 390"/>
                      <a:gd name="T60" fmla="*/ 455 w 526"/>
                      <a:gd name="T61" fmla="*/ 14 h 390"/>
                      <a:gd name="T62" fmla="*/ 424 w 526"/>
                      <a:gd name="T63" fmla="*/ 28 h 390"/>
                      <a:gd name="T64" fmla="*/ 391 w 526"/>
                      <a:gd name="T65" fmla="*/ 36 h 390"/>
                      <a:gd name="T66" fmla="*/ 350 w 526"/>
                      <a:gd name="T67" fmla="*/ 59 h 390"/>
                      <a:gd name="T68" fmla="*/ 315 w 526"/>
                      <a:gd name="T69" fmla="*/ 73 h 390"/>
                      <a:gd name="T70" fmla="*/ 278 w 526"/>
                      <a:gd name="T71" fmla="*/ 92 h 390"/>
                      <a:gd name="T72" fmla="*/ 253 w 526"/>
                      <a:gd name="T73" fmla="*/ 120 h 390"/>
                      <a:gd name="T74" fmla="*/ 231 w 526"/>
                      <a:gd name="T75" fmla="*/ 140 h 390"/>
                      <a:gd name="T76" fmla="*/ 189 w 526"/>
                      <a:gd name="T77" fmla="*/ 174 h 390"/>
                      <a:gd name="T78" fmla="*/ 146 w 526"/>
                      <a:gd name="T79" fmla="*/ 215 h 390"/>
                      <a:gd name="T80" fmla="*/ 109 w 526"/>
                      <a:gd name="T81" fmla="*/ 246 h 390"/>
                      <a:gd name="T82" fmla="*/ 80 w 526"/>
                      <a:gd name="T83" fmla="*/ 288 h 390"/>
                      <a:gd name="T84" fmla="*/ 49 w 526"/>
                      <a:gd name="T85" fmla="*/ 316 h 390"/>
                      <a:gd name="T86" fmla="*/ 0 w 526"/>
                      <a:gd name="T87" fmla="*/ 389 h 3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526" h="390">
                        <a:moveTo>
                          <a:pt x="0" y="389"/>
                        </a:moveTo>
                        <a:lnTo>
                          <a:pt x="33" y="381"/>
                        </a:lnTo>
                        <a:lnTo>
                          <a:pt x="45" y="364"/>
                        </a:lnTo>
                        <a:lnTo>
                          <a:pt x="53" y="353"/>
                        </a:lnTo>
                        <a:lnTo>
                          <a:pt x="56" y="344"/>
                        </a:lnTo>
                        <a:lnTo>
                          <a:pt x="64" y="344"/>
                        </a:lnTo>
                        <a:lnTo>
                          <a:pt x="72" y="336"/>
                        </a:lnTo>
                        <a:lnTo>
                          <a:pt x="82" y="336"/>
                        </a:lnTo>
                        <a:lnTo>
                          <a:pt x="88" y="336"/>
                        </a:lnTo>
                        <a:lnTo>
                          <a:pt x="95" y="336"/>
                        </a:lnTo>
                        <a:lnTo>
                          <a:pt x="99" y="336"/>
                        </a:lnTo>
                        <a:lnTo>
                          <a:pt x="107" y="325"/>
                        </a:lnTo>
                        <a:lnTo>
                          <a:pt x="111" y="316"/>
                        </a:lnTo>
                        <a:lnTo>
                          <a:pt x="121" y="308"/>
                        </a:lnTo>
                        <a:lnTo>
                          <a:pt x="128" y="305"/>
                        </a:lnTo>
                        <a:lnTo>
                          <a:pt x="134" y="299"/>
                        </a:lnTo>
                        <a:lnTo>
                          <a:pt x="142" y="297"/>
                        </a:lnTo>
                        <a:lnTo>
                          <a:pt x="148" y="291"/>
                        </a:lnTo>
                        <a:lnTo>
                          <a:pt x="156" y="285"/>
                        </a:lnTo>
                        <a:lnTo>
                          <a:pt x="163" y="280"/>
                        </a:lnTo>
                        <a:lnTo>
                          <a:pt x="173" y="271"/>
                        </a:lnTo>
                        <a:lnTo>
                          <a:pt x="183" y="274"/>
                        </a:lnTo>
                        <a:lnTo>
                          <a:pt x="198" y="280"/>
                        </a:lnTo>
                        <a:lnTo>
                          <a:pt x="214" y="280"/>
                        </a:lnTo>
                        <a:lnTo>
                          <a:pt x="231" y="271"/>
                        </a:lnTo>
                        <a:lnTo>
                          <a:pt x="239" y="269"/>
                        </a:lnTo>
                        <a:lnTo>
                          <a:pt x="245" y="252"/>
                        </a:lnTo>
                        <a:lnTo>
                          <a:pt x="253" y="241"/>
                        </a:lnTo>
                        <a:lnTo>
                          <a:pt x="266" y="227"/>
                        </a:lnTo>
                        <a:lnTo>
                          <a:pt x="270" y="218"/>
                        </a:lnTo>
                        <a:lnTo>
                          <a:pt x="270" y="207"/>
                        </a:lnTo>
                        <a:lnTo>
                          <a:pt x="282" y="199"/>
                        </a:lnTo>
                        <a:lnTo>
                          <a:pt x="288" y="190"/>
                        </a:lnTo>
                        <a:lnTo>
                          <a:pt x="292" y="182"/>
                        </a:lnTo>
                        <a:lnTo>
                          <a:pt x="296" y="182"/>
                        </a:lnTo>
                        <a:lnTo>
                          <a:pt x="315" y="165"/>
                        </a:lnTo>
                        <a:lnTo>
                          <a:pt x="315" y="182"/>
                        </a:lnTo>
                        <a:lnTo>
                          <a:pt x="311" y="188"/>
                        </a:lnTo>
                        <a:lnTo>
                          <a:pt x="315" y="196"/>
                        </a:lnTo>
                        <a:lnTo>
                          <a:pt x="329" y="199"/>
                        </a:lnTo>
                        <a:lnTo>
                          <a:pt x="336" y="199"/>
                        </a:lnTo>
                        <a:lnTo>
                          <a:pt x="344" y="190"/>
                        </a:lnTo>
                        <a:lnTo>
                          <a:pt x="350" y="182"/>
                        </a:lnTo>
                        <a:lnTo>
                          <a:pt x="350" y="174"/>
                        </a:lnTo>
                        <a:lnTo>
                          <a:pt x="356" y="165"/>
                        </a:lnTo>
                        <a:lnTo>
                          <a:pt x="356" y="157"/>
                        </a:lnTo>
                        <a:lnTo>
                          <a:pt x="362" y="146"/>
                        </a:lnTo>
                        <a:lnTo>
                          <a:pt x="366" y="140"/>
                        </a:lnTo>
                        <a:lnTo>
                          <a:pt x="375" y="140"/>
                        </a:lnTo>
                        <a:lnTo>
                          <a:pt x="395" y="140"/>
                        </a:lnTo>
                        <a:lnTo>
                          <a:pt x="410" y="129"/>
                        </a:lnTo>
                        <a:lnTo>
                          <a:pt x="424" y="112"/>
                        </a:lnTo>
                        <a:lnTo>
                          <a:pt x="439" y="106"/>
                        </a:lnTo>
                        <a:lnTo>
                          <a:pt x="453" y="92"/>
                        </a:lnTo>
                        <a:lnTo>
                          <a:pt x="463" y="70"/>
                        </a:lnTo>
                        <a:lnTo>
                          <a:pt x="484" y="45"/>
                        </a:lnTo>
                        <a:lnTo>
                          <a:pt x="498" y="34"/>
                        </a:lnTo>
                        <a:lnTo>
                          <a:pt x="511" y="22"/>
                        </a:lnTo>
                        <a:lnTo>
                          <a:pt x="525" y="8"/>
                        </a:lnTo>
                        <a:lnTo>
                          <a:pt x="502" y="0"/>
                        </a:lnTo>
                        <a:lnTo>
                          <a:pt x="478" y="0"/>
                        </a:lnTo>
                        <a:lnTo>
                          <a:pt x="455" y="14"/>
                        </a:lnTo>
                        <a:lnTo>
                          <a:pt x="443" y="22"/>
                        </a:lnTo>
                        <a:lnTo>
                          <a:pt x="424" y="28"/>
                        </a:lnTo>
                        <a:lnTo>
                          <a:pt x="403" y="31"/>
                        </a:lnTo>
                        <a:lnTo>
                          <a:pt x="391" y="36"/>
                        </a:lnTo>
                        <a:lnTo>
                          <a:pt x="366" y="50"/>
                        </a:lnTo>
                        <a:lnTo>
                          <a:pt x="350" y="59"/>
                        </a:lnTo>
                        <a:lnTo>
                          <a:pt x="334" y="67"/>
                        </a:lnTo>
                        <a:lnTo>
                          <a:pt x="315" y="73"/>
                        </a:lnTo>
                        <a:lnTo>
                          <a:pt x="296" y="81"/>
                        </a:lnTo>
                        <a:lnTo>
                          <a:pt x="278" y="92"/>
                        </a:lnTo>
                        <a:lnTo>
                          <a:pt x="264" y="106"/>
                        </a:lnTo>
                        <a:lnTo>
                          <a:pt x="253" y="120"/>
                        </a:lnTo>
                        <a:lnTo>
                          <a:pt x="241" y="132"/>
                        </a:lnTo>
                        <a:lnTo>
                          <a:pt x="231" y="140"/>
                        </a:lnTo>
                        <a:lnTo>
                          <a:pt x="210" y="157"/>
                        </a:lnTo>
                        <a:lnTo>
                          <a:pt x="189" y="174"/>
                        </a:lnTo>
                        <a:lnTo>
                          <a:pt x="163" y="190"/>
                        </a:lnTo>
                        <a:lnTo>
                          <a:pt x="146" y="215"/>
                        </a:lnTo>
                        <a:lnTo>
                          <a:pt x="126" y="235"/>
                        </a:lnTo>
                        <a:lnTo>
                          <a:pt x="109" y="246"/>
                        </a:lnTo>
                        <a:lnTo>
                          <a:pt x="91" y="271"/>
                        </a:lnTo>
                        <a:lnTo>
                          <a:pt x="80" y="288"/>
                        </a:lnTo>
                        <a:lnTo>
                          <a:pt x="64" y="305"/>
                        </a:lnTo>
                        <a:lnTo>
                          <a:pt x="49" y="316"/>
                        </a:lnTo>
                        <a:lnTo>
                          <a:pt x="33" y="327"/>
                        </a:lnTo>
                        <a:lnTo>
                          <a:pt x="0" y="389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sp>
              <p:nvSpPr>
                <p:cNvPr id="18" name="Freeform 31"/>
                <p:cNvSpPr>
                  <a:spLocks/>
                </p:cNvSpPr>
                <p:nvPr/>
              </p:nvSpPr>
              <p:spPr bwMode="ltGray">
                <a:xfrm>
                  <a:off x="3324" y="2287"/>
                  <a:ext cx="158" cy="378"/>
                </a:xfrm>
                <a:custGeom>
                  <a:avLst/>
                  <a:gdLst>
                    <a:gd name="T0" fmla="*/ 29 w 158"/>
                    <a:gd name="T1" fmla="*/ 117 h 378"/>
                    <a:gd name="T2" fmla="*/ 26 w 158"/>
                    <a:gd name="T3" fmla="*/ 193 h 378"/>
                    <a:gd name="T4" fmla="*/ 12 w 158"/>
                    <a:gd name="T5" fmla="*/ 240 h 378"/>
                    <a:gd name="T6" fmla="*/ 0 w 158"/>
                    <a:gd name="T7" fmla="*/ 285 h 378"/>
                    <a:gd name="T8" fmla="*/ 0 w 158"/>
                    <a:gd name="T9" fmla="*/ 318 h 378"/>
                    <a:gd name="T10" fmla="*/ 4 w 158"/>
                    <a:gd name="T11" fmla="*/ 346 h 378"/>
                    <a:gd name="T12" fmla="*/ 18 w 158"/>
                    <a:gd name="T13" fmla="*/ 371 h 378"/>
                    <a:gd name="T14" fmla="*/ 29 w 158"/>
                    <a:gd name="T15" fmla="*/ 374 h 378"/>
                    <a:gd name="T16" fmla="*/ 39 w 158"/>
                    <a:gd name="T17" fmla="*/ 374 h 378"/>
                    <a:gd name="T18" fmla="*/ 51 w 158"/>
                    <a:gd name="T19" fmla="*/ 377 h 378"/>
                    <a:gd name="T20" fmla="*/ 57 w 158"/>
                    <a:gd name="T21" fmla="*/ 357 h 378"/>
                    <a:gd name="T22" fmla="*/ 63 w 158"/>
                    <a:gd name="T23" fmla="*/ 307 h 378"/>
                    <a:gd name="T24" fmla="*/ 80 w 158"/>
                    <a:gd name="T25" fmla="*/ 274 h 378"/>
                    <a:gd name="T26" fmla="*/ 84 w 158"/>
                    <a:gd name="T27" fmla="*/ 223 h 378"/>
                    <a:gd name="T28" fmla="*/ 92 w 158"/>
                    <a:gd name="T29" fmla="*/ 204 h 378"/>
                    <a:gd name="T30" fmla="*/ 100 w 158"/>
                    <a:gd name="T31" fmla="*/ 190 h 378"/>
                    <a:gd name="T32" fmla="*/ 106 w 158"/>
                    <a:gd name="T33" fmla="*/ 154 h 378"/>
                    <a:gd name="T34" fmla="*/ 118 w 158"/>
                    <a:gd name="T35" fmla="*/ 131 h 378"/>
                    <a:gd name="T36" fmla="*/ 126 w 158"/>
                    <a:gd name="T37" fmla="*/ 114 h 378"/>
                    <a:gd name="T38" fmla="*/ 133 w 158"/>
                    <a:gd name="T39" fmla="*/ 101 h 378"/>
                    <a:gd name="T40" fmla="*/ 133 w 158"/>
                    <a:gd name="T41" fmla="*/ 92 h 378"/>
                    <a:gd name="T42" fmla="*/ 151 w 158"/>
                    <a:gd name="T43" fmla="*/ 73 h 378"/>
                    <a:gd name="T44" fmla="*/ 153 w 158"/>
                    <a:gd name="T45" fmla="*/ 42 h 378"/>
                    <a:gd name="T46" fmla="*/ 157 w 158"/>
                    <a:gd name="T47" fmla="*/ 22 h 378"/>
                    <a:gd name="T48" fmla="*/ 141 w 158"/>
                    <a:gd name="T49" fmla="*/ 14 h 378"/>
                    <a:gd name="T50" fmla="*/ 131 w 158"/>
                    <a:gd name="T51" fmla="*/ 0 h 378"/>
                    <a:gd name="T52" fmla="*/ 118 w 158"/>
                    <a:gd name="T53" fmla="*/ 14 h 378"/>
                    <a:gd name="T54" fmla="*/ 106 w 158"/>
                    <a:gd name="T55" fmla="*/ 47 h 378"/>
                    <a:gd name="T56" fmla="*/ 92 w 158"/>
                    <a:gd name="T57" fmla="*/ 70 h 378"/>
                    <a:gd name="T58" fmla="*/ 80 w 158"/>
                    <a:gd name="T59" fmla="*/ 89 h 378"/>
                    <a:gd name="T60" fmla="*/ 75 w 158"/>
                    <a:gd name="T61" fmla="*/ 89 h 378"/>
                    <a:gd name="T62" fmla="*/ 63 w 158"/>
                    <a:gd name="T63" fmla="*/ 101 h 378"/>
                    <a:gd name="T64" fmla="*/ 57 w 158"/>
                    <a:gd name="T65" fmla="*/ 112 h 378"/>
                    <a:gd name="T66" fmla="*/ 29 w 158"/>
                    <a:gd name="T67" fmla="*/ 117 h 3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58" h="378">
                      <a:moveTo>
                        <a:pt x="29" y="117"/>
                      </a:moveTo>
                      <a:lnTo>
                        <a:pt x="26" y="193"/>
                      </a:lnTo>
                      <a:lnTo>
                        <a:pt x="12" y="240"/>
                      </a:lnTo>
                      <a:lnTo>
                        <a:pt x="0" y="285"/>
                      </a:lnTo>
                      <a:lnTo>
                        <a:pt x="0" y="318"/>
                      </a:lnTo>
                      <a:lnTo>
                        <a:pt x="4" y="346"/>
                      </a:lnTo>
                      <a:lnTo>
                        <a:pt x="18" y="371"/>
                      </a:lnTo>
                      <a:lnTo>
                        <a:pt x="29" y="374"/>
                      </a:lnTo>
                      <a:lnTo>
                        <a:pt x="39" y="374"/>
                      </a:lnTo>
                      <a:lnTo>
                        <a:pt x="51" y="377"/>
                      </a:lnTo>
                      <a:lnTo>
                        <a:pt x="57" y="357"/>
                      </a:lnTo>
                      <a:lnTo>
                        <a:pt x="63" y="307"/>
                      </a:lnTo>
                      <a:lnTo>
                        <a:pt x="80" y="274"/>
                      </a:lnTo>
                      <a:lnTo>
                        <a:pt x="84" y="223"/>
                      </a:lnTo>
                      <a:lnTo>
                        <a:pt x="92" y="204"/>
                      </a:lnTo>
                      <a:lnTo>
                        <a:pt x="100" y="190"/>
                      </a:lnTo>
                      <a:lnTo>
                        <a:pt x="106" y="154"/>
                      </a:lnTo>
                      <a:lnTo>
                        <a:pt x="118" y="131"/>
                      </a:lnTo>
                      <a:lnTo>
                        <a:pt x="126" y="114"/>
                      </a:lnTo>
                      <a:lnTo>
                        <a:pt x="133" y="101"/>
                      </a:lnTo>
                      <a:lnTo>
                        <a:pt x="133" y="92"/>
                      </a:lnTo>
                      <a:lnTo>
                        <a:pt x="151" y="73"/>
                      </a:lnTo>
                      <a:lnTo>
                        <a:pt x="153" y="42"/>
                      </a:lnTo>
                      <a:lnTo>
                        <a:pt x="157" y="22"/>
                      </a:lnTo>
                      <a:lnTo>
                        <a:pt x="141" y="14"/>
                      </a:lnTo>
                      <a:lnTo>
                        <a:pt x="131" y="0"/>
                      </a:lnTo>
                      <a:lnTo>
                        <a:pt x="118" y="14"/>
                      </a:lnTo>
                      <a:lnTo>
                        <a:pt x="106" y="47"/>
                      </a:lnTo>
                      <a:lnTo>
                        <a:pt x="92" y="70"/>
                      </a:lnTo>
                      <a:lnTo>
                        <a:pt x="80" y="89"/>
                      </a:lnTo>
                      <a:lnTo>
                        <a:pt x="75" y="89"/>
                      </a:lnTo>
                      <a:lnTo>
                        <a:pt x="63" y="101"/>
                      </a:lnTo>
                      <a:lnTo>
                        <a:pt x="57" y="112"/>
                      </a:lnTo>
                      <a:lnTo>
                        <a:pt x="29" y="117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19" name="Freeform 32"/>
                <p:cNvSpPr>
                  <a:spLocks/>
                </p:cNvSpPr>
                <p:nvPr/>
              </p:nvSpPr>
              <p:spPr bwMode="ltGray">
                <a:xfrm>
                  <a:off x="2575" y="127"/>
                  <a:ext cx="2126" cy="1789"/>
                </a:xfrm>
                <a:custGeom>
                  <a:avLst/>
                  <a:gdLst>
                    <a:gd name="T0" fmla="*/ 124 w 2126"/>
                    <a:gd name="T1" fmla="*/ 750 h 1789"/>
                    <a:gd name="T2" fmla="*/ 142 w 2126"/>
                    <a:gd name="T3" fmla="*/ 619 h 1789"/>
                    <a:gd name="T4" fmla="*/ 214 w 2126"/>
                    <a:gd name="T5" fmla="*/ 544 h 1789"/>
                    <a:gd name="T6" fmla="*/ 296 w 2126"/>
                    <a:gd name="T7" fmla="*/ 508 h 1789"/>
                    <a:gd name="T8" fmla="*/ 319 w 2126"/>
                    <a:gd name="T9" fmla="*/ 432 h 1789"/>
                    <a:gd name="T10" fmla="*/ 424 w 2126"/>
                    <a:gd name="T11" fmla="*/ 365 h 1789"/>
                    <a:gd name="T12" fmla="*/ 492 w 2126"/>
                    <a:gd name="T13" fmla="*/ 271 h 1789"/>
                    <a:gd name="T14" fmla="*/ 461 w 2126"/>
                    <a:gd name="T15" fmla="*/ 223 h 1789"/>
                    <a:gd name="T16" fmla="*/ 467 w 2126"/>
                    <a:gd name="T17" fmla="*/ 179 h 1789"/>
                    <a:gd name="T18" fmla="*/ 399 w 2126"/>
                    <a:gd name="T19" fmla="*/ 243 h 1789"/>
                    <a:gd name="T20" fmla="*/ 377 w 2126"/>
                    <a:gd name="T21" fmla="*/ 371 h 1789"/>
                    <a:gd name="T22" fmla="*/ 331 w 2126"/>
                    <a:gd name="T23" fmla="*/ 410 h 1789"/>
                    <a:gd name="T24" fmla="*/ 307 w 2126"/>
                    <a:gd name="T25" fmla="*/ 343 h 1789"/>
                    <a:gd name="T26" fmla="*/ 243 w 2126"/>
                    <a:gd name="T27" fmla="*/ 374 h 1789"/>
                    <a:gd name="T28" fmla="*/ 226 w 2126"/>
                    <a:gd name="T29" fmla="*/ 324 h 1789"/>
                    <a:gd name="T30" fmla="*/ 227 w 2126"/>
                    <a:gd name="T31" fmla="*/ 273 h 1789"/>
                    <a:gd name="T32" fmla="*/ 296 w 2126"/>
                    <a:gd name="T33" fmla="*/ 240 h 1789"/>
                    <a:gd name="T34" fmla="*/ 340 w 2126"/>
                    <a:gd name="T35" fmla="*/ 153 h 1789"/>
                    <a:gd name="T36" fmla="*/ 412 w 2126"/>
                    <a:gd name="T37" fmla="*/ 53 h 1789"/>
                    <a:gd name="T38" fmla="*/ 511 w 2126"/>
                    <a:gd name="T39" fmla="*/ 25 h 1789"/>
                    <a:gd name="T40" fmla="*/ 642 w 2126"/>
                    <a:gd name="T41" fmla="*/ 103 h 1789"/>
                    <a:gd name="T42" fmla="*/ 595 w 2126"/>
                    <a:gd name="T43" fmla="*/ 223 h 1789"/>
                    <a:gd name="T44" fmla="*/ 642 w 2126"/>
                    <a:gd name="T45" fmla="*/ 285 h 1789"/>
                    <a:gd name="T46" fmla="*/ 682 w 2126"/>
                    <a:gd name="T47" fmla="*/ 215 h 1789"/>
                    <a:gd name="T48" fmla="*/ 859 w 2126"/>
                    <a:gd name="T49" fmla="*/ 187 h 1789"/>
                    <a:gd name="T50" fmla="*/ 1073 w 2126"/>
                    <a:gd name="T51" fmla="*/ 33 h 1789"/>
                    <a:gd name="T52" fmla="*/ 1406 w 2126"/>
                    <a:gd name="T53" fmla="*/ 103 h 1789"/>
                    <a:gd name="T54" fmla="*/ 2004 w 2126"/>
                    <a:gd name="T55" fmla="*/ 226 h 1789"/>
                    <a:gd name="T56" fmla="*/ 2057 w 2126"/>
                    <a:gd name="T57" fmla="*/ 298 h 1789"/>
                    <a:gd name="T58" fmla="*/ 2076 w 2126"/>
                    <a:gd name="T59" fmla="*/ 541 h 1789"/>
                    <a:gd name="T60" fmla="*/ 1901 w 2126"/>
                    <a:gd name="T61" fmla="*/ 346 h 1789"/>
                    <a:gd name="T62" fmla="*/ 1763 w 2126"/>
                    <a:gd name="T63" fmla="*/ 435 h 1789"/>
                    <a:gd name="T64" fmla="*/ 1954 w 2126"/>
                    <a:gd name="T65" fmla="*/ 775 h 1789"/>
                    <a:gd name="T66" fmla="*/ 1876 w 2126"/>
                    <a:gd name="T67" fmla="*/ 920 h 1789"/>
                    <a:gd name="T68" fmla="*/ 2003 w 2126"/>
                    <a:gd name="T69" fmla="*/ 1252 h 1789"/>
                    <a:gd name="T70" fmla="*/ 1874 w 2126"/>
                    <a:gd name="T71" fmla="*/ 1425 h 1789"/>
                    <a:gd name="T72" fmla="*/ 1841 w 2126"/>
                    <a:gd name="T73" fmla="*/ 1559 h 1789"/>
                    <a:gd name="T74" fmla="*/ 1833 w 2126"/>
                    <a:gd name="T75" fmla="*/ 1690 h 1789"/>
                    <a:gd name="T76" fmla="*/ 1789 w 2126"/>
                    <a:gd name="T77" fmla="*/ 1685 h 1789"/>
                    <a:gd name="T78" fmla="*/ 1658 w 2126"/>
                    <a:gd name="T79" fmla="*/ 1411 h 1789"/>
                    <a:gd name="T80" fmla="*/ 1472 w 2126"/>
                    <a:gd name="T81" fmla="*/ 1403 h 1789"/>
                    <a:gd name="T82" fmla="*/ 1359 w 2126"/>
                    <a:gd name="T83" fmla="*/ 1562 h 1789"/>
                    <a:gd name="T84" fmla="*/ 1128 w 2126"/>
                    <a:gd name="T85" fmla="*/ 1213 h 1789"/>
                    <a:gd name="T86" fmla="*/ 822 w 2126"/>
                    <a:gd name="T87" fmla="*/ 1091 h 1789"/>
                    <a:gd name="T88" fmla="*/ 1054 w 2126"/>
                    <a:gd name="T89" fmla="*/ 1308 h 1789"/>
                    <a:gd name="T90" fmla="*/ 784 w 2126"/>
                    <a:gd name="T91" fmla="*/ 1503 h 1789"/>
                    <a:gd name="T92" fmla="*/ 714 w 2126"/>
                    <a:gd name="T93" fmla="*/ 1319 h 1789"/>
                    <a:gd name="T94" fmla="*/ 601 w 2126"/>
                    <a:gd name="T95" fmla="*/ 1105 h 1789"/>
                    <a:gd name="T96" fmla="*/ 537 w 2126"/>
                    <a:gd name="T97" fmla="*/ 946 h 1789"/>
                    <a:gd name="T98" fmla="*/ 505 w 2126"/>
                    <a:gd name="T99" fmla="*/ 873 h 1789"/>
                    <a:gd name="T100" fmla="*/ 465 w 2126"/>
                    <a:gd name="T101" fmla="*/ 831 h 1789"/>
                    <a:gd name="T102" fmla="*/ 449 w 2126"/>
                    <a:gd name="T103" fmla="*/ 909 h 1789"/>
                    <a:gd name="T104" fmla="*/ 393 w 2126"/>
                    <a:gd name="T105" fmla="*/ 787 h 1789"/>
                    <a:gd name="T106" fmla="*/ 329 w 2126"/>
                    <a:gd name="T107" fmla="*/ 742 h 1789"/>
                    <a:gd name="T108" fmla="*/ 397 w 2126"/>
                    <a:gd name="T109" fmla="*/ 848 h 1789"/>
                    <a:gd name="T110" fmla="*/ 367 w 2126"/>
                    <a:gd name="T111" fmla="*/ 873 h 1789"/>
                    <a:gd name="T112" fmla="*/ 313 w 2126"/>
                    <a:gd name="T113" fmla="*/ 803 h 1789"/>
                    <a:gd name="T114" fmla="*/ 251 w 2126"/>
                    <a:gd name="T115" fmla="*/ 753 h 1789"/>
                    <a:gd name="T116" fmla="*/ 169 w 2126"/>
                    <a:gd name="T117" fmla="*/ 817 h 1789"/>
                    <a:gd name="T118" fmla="*/ 152 w 2126"/>
                    <a:gd name="T119" fmla="*/ 890 h 1789"/>
                    <a:gd name="T120" fmla="*/ 95 w 2126"/>
                    <a:gd name="T121" fmla="*/ 943 h 1789"/>
                    <a:gd name="T122" fmla="*/ 12 w 2126"/>
                    <a:gd name="T123" fmla="*/ 909 h 17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126" h="1789">
                      <a:moveTo>
                        <a:pt x="0" y="803"/>
                      </a:moveTo>
                      <a:lnTo>
                        <a:pt x="19" y="778"/>
                      </a:lnTo>
                      <a:lnTo>
                        <a:pt x="31" y="759"/>
                      </a:lnTo>
                      <a:lnTo>
                        <a:pt x="56" y="759"/>
                      </a:lnTo>
                      <a:lnTo>
                        <a:pt x="84" y="764"/>
                      </a:lnTo>
                      <a:lnTo>
                        <a:pt x="103" y="753"/>
                      </a:lnTo>
                      <a:lnTo>
                        <a:pt x="124" y="750"/>
                      </a:lnTo>
                      <a:lnTo>
                        <a:pt x="126" y="717"/>
                      </a:lnTo>
                      <a:lnTo>
                        <a:pt x="138" y="695"/>
                      </a:lnTo>
                      <a:lnTo>
                        <a:pt x="109" y="669"/>
                      </a:lnTo>
                      <a:lnTo>
                        <a:pt x="105" y="650"/>
                      </a:lnTo>
                      <a:lnTo>
                        <a:pt x="107" y="622"/>
                      </a:lnTo>
                      <a:lnTo>
                        <a:pt x="128" y="622"/>
                      </a:lnTo>
                      <a:lnTo>
                        <a:pt x="142" y="619"/>
                      </a:lnTo>
                      <a:lnTo>
                        <a:pt x="144" y="622"/>
                      </a:lnTo>
                      <a:lnTo>
                        <a:pt x="159" y="605"/>
                      </a:lnTo>
                      <a:lnTo>
                        <a:pt x="175" y="597"/>
                      </a:lnTo>
                      <a:lnTo>
                        <a:pt x="181" y="597"/>
                      </a:lnTo>
                      <a:lnTo>
                        <a:pt x="191" y="580"/>
                      </a:lnTo>
                      <a:lnTo>
                        <a:pt x="202" y="575"/>
                      </a:lnTo>
                      <a:lnTo>
                        <a:pt x="214" y="544"/>
                      </a:lnTo>
                      <a:lnTo>
                        <a:pt x="222" y="552"/>
                      </a:lnTo>
                      <a:lnTo>
                        <a:pt x="237" y="533"/>
                      </a:lnTo>
                      <a:lnTo>
                        <a:pt x="239" y="533"/>
                      </a:lnTo>
                      <a:lnTo>
                        <a:pt x="259" y="510"/>
                      </a:lnTo>
                      <a:lnTo>
                        <a:pt x="270" y="508"/>
                      </a:lnTo>
                      <a:lnTo>
                        <a:pt x="286" y="508"/>
                      </a:lnTo>
                      <a:lnTo>
                        <a:pt x="296" y="508"/>
                      </a:lnTo>
                      <a:lnTo>
                        <a:pt x="288" y="480"/>
                      </a:lnTo>
                      <a:lnTo>
                        <a:pt x="284" y="457"/>
                      </a:lnTo>
                      <a:lnTo>
                        <a:pt x="280" y="410"/>
                      </a:lnTo>
                      <a:lnTo>
                        <a:pt x="303" y="407"/>
                      </a:lnTo>
                      <a:lnTo>
                        <a:pt x="315" y="399"/>
                      </a:lnTo>
                      <a:lnTo>
                        <a:pt x="309" y="418"/>
                      </a:lnTo>
                      <a:lnTo>
                        <a:pt x="319" y="432"/>
                      </a:lnTo>
                      <a:lnTo>
                        <a:pt x="329" y="449"/>
                      </a:lnTo>
                      <a:lnTo>
                        <a:pt x="334" y="460"/>
                      </a:lnTo>
                      <a:lnTo>
                        <a:pt x="362" y="457"/>
                      </a:lnTo>
                      <a:lnTo>
                        <a:pt x="385" y="416"/>
                      </a:lnTo>
                      <a:lnTo>
                        <a:pt x="402" y="396"/>
                      </a:lnTo>
                      <a:lnTo>
                        <a:pt x="412" y="382"/>
                      </a:lnTo>
                      <a:lnTo>
                        <a:pt x="424" y="365"/>
                      </a:lnTo>
                      <a:lnTo>
                        <a:pt x="435" y="343"/>
                      </a:lnTo>
                      <a:lnTo>
                        <a:pt x="445" y="351"/>
                      </a:lnTo>
                      <a:lnTo>
                        <a:pt x="445" y="338"/>
                      </a:lnTo>
                      <a:lnTo>
                        <a:pt x="451" y="329"/>
                      </a:lnTo>
                      <a:lnTo>
                        <a:pt x="469" y="335"/>
                      </a:lnTo>
                      <a:lnTo>
                        <a:pt x="498" y="371"/>
                      </a:lnTo>
                      <a:lnTo>
                        <a:pt x="492" y="271"/>
                      </a:lnTo>
                      <a:lnTo>
                        <a:pt x="467" y="315"/>
                      </a:lnTo>
                      <a:lnTo>
                        <a:pt x="447" y="312"/>
                      </a:lnTo>
                      <a:lnTo>
                        <a:pt x="441" y="285"/>
                      </a:lnTo>
                      <a:lnTo>
                        <a:pt x="441" y="271"/>
                      </a:lnTo>
                      <a:lnTo>
                        <a:pt x="435" y="262"/>
                      </a:lnTo>
                      <a:lnTo>
                        <a:pt x="451" y="240"/>
                      </a:lnTo>
                      <a:lnTo>
                        <a:pt x="461" y="223"/>
                      </a:lnTo>
                      <a:lnTo>
                        <a:pt x="470" y="218"/>
                      </a:lnTo>
                      <a:lnTo>
                        <a:pt x="478" y="215"/>
                      </a:lnTo>
                      <a:lnTo>
                        <a:pt x="484" y="201"/>
                      </a:lnTo>
                      <a:lnTo>
                        <a:pt x="492" y="198"/>
                      </a:lnTo>
                      <a:lnTo>
                        <a:pt x="502" y="198"/>
                      </a:lnTo>
                      <a:lnTo>
                        <a:pt x="484" y="173"/>
                      </a:lnTo>
                      <a:lnTo>
                        <a:pt x="467" y="179"/>
                      </a:lnTo>
                      <a:lnTo>
                        <a:pt x="455" y="179"/>
                      </a:lnTo>
                      <a:lnTo>
                        <a:pt x="445" y="170"/>
                      </a:lnTo>
                      <a:lnTo>
                        <a:pt x="445" y="187"/>
                      </a:lnTo>
                      <a:lnTo>
                        <a:pt x="435" y="204"/>
                      </a:lnTo>
                      <a:lnTo>
                        <a:pt x="422" y="232"/>
                      </a:lnTo>
                      <a:lnTo>
                        <a:pt x="408" y="243"/>
                      </a:lnTo>
                      <a:lnTo>
                        <a:pt x="399" y="243"/>
                      </a:lnTo>
                      <a:lnTo>
                        <a:pt x="395" y="262"/>
                      </a:lnTo>
                      <a:lnTo>
                        <a:pt x="395" y="271"/>
                      </a:lnTo>
                      <a:lnTo>
                        <a:pt x="387" y="279"/>
                      </a:lnTo>
                      <a:lnTo>
                        <a:pt x="397" y="312"/>
                      </a:lnTo>
                      <a:lnTo>
                        <a:pt x="402" y="329"/>
                      </a:lnTo>
                      <a:lnTo>
                        <a:pt x="391" y="354"/>
                      </a:lnTo>
                      <a:lnTo>
                        <a:pt x="377" y="371"/>
                      </a:lnTo>
                      <a:lnTo>
                        <a:pt x="373" y="396"/>
                      </a:lnTo>
                      <a:lnTo>
                        <a:pt x="366" y="416"/>
                      </a:lnTo>
                      <a:lnTo>
                        <a:pt x="358" y="416"/>
                      </a:lnTo>
                      <a:lnTo>
                        <a:pt x="346" y="418"/>
                      </a:lnTo>
                      <a:lnTo>
                        <a:pt x="334" y="427"/>
                      </a:lnTo>
                      <a:lnTo>
                        <a:pt x="331" y="424"/>
                      </a:lnTo>
                      <a:lnTo>
                        <a:pt x="331" y="410"/>
                      </a:lnTo>
                      <a:lnTo>
                        <a:pt x="329" y="388"/>
                      </a:lnTo>
                      <a:lnTo>
                        <a:pt x="319" y="388"/>
                      </a:lnTo>
                      <a:lnTo>
                        <a:pt x="313" y="374"/>
                      </a:lnTo>
                      <a:lnTo>
                        <a:pt x="315" y="354"/>
                      </a:lnTo>
                      <a:lnTo>
                        <a:pt x="317" y="343"/>
                      </a:lnTo>
                      <a:lnTo>
                        <a:pt x="315" y="338"/>
                      </a:lnTo>
                      <a:lnTo>
                        <a:pt x="307" y="343"/>
                      </a:lnTo>
                      <a:lnTo>
                        <a:pt x="303" y="343"/>
                      </a:lnTo>
                      <a:lnTo>
                        <a:pt x="297" y="340"/>
                      </a:lnTo>
                      <a:lnTo>
                        <a:pt x="294" y="338"/>
                      </a:lnTo>
                      <a:lnTo>
                        <a:pt x="284" y="349"/>
                      </a:lnTo>
                      <a:lnTo>
                        <a:pt x="274" y="363"/>
                      </a:lnTo>
                      <a:lnTo>
                        <a:pt x="264" y="377"/>
                      </a:lnTo>
                      <a:lnTo>
                        <a:pt x="243" y="374"/>
                      </a:lnTo>
                      <a:lnTo>
                        <a:pt x="229" y="371"/>
                      </a:lnTo>
                      <a:lnTo>
                        <a:pt x="220" y="357"/>
                      </a:lnTo>
                      <a:lnTo>
                        <a:pt x="220" y="349"/>
                      </a:lnTo>
                      <a:lnTo>
                        <a:pt x="226" y="338"/>
                      </a:lnTo>
                      <a:lnTo>
                        <a:pt x="233" y="329"/>
                      </a:lnTo>
                      <a:lnTo>
                        <a:pt x="239" y="318"/>
                      </a:lnTo>
                      <a:lnTo>
                        <a:pt x="226" y="324"/>
                      </a:lnTo>
                      <a:lnTo>
                        <a:pt x="220" y="310"/>
                      </a:lnTo>
                      <a:lnTo>
                        <a:pt x="220" y="301"/>
                      </a:lnTo>
                      <a:lnTo>
                        <a:pt x="239" y="298"/>
                      </a:lnTo>
                      <a:lnTo>
                        <a:pt x="257" y="296"/>
                      </a:lnTo>
                      <a:lnTo>
                        <a:pt x="245" y="287"/>
                      </a:lnTo>
                      <a:lnTo>
                        <a:pt x="227" y="290"/>
                      </a:lnTo>
                      <a:lnTo>
                        <a:pt x="227" y="273"/>
                      </a:lnTo>
                      <a:lnTo>
                        <a:pt x="235" y="262"/>
                      </a:lnTo>
                      <a:lnTo>
                        <a:pt x="253" y="251"/>
                      </a:lnTo>
                      <a:lnTo>
                        <a:pt x="259" y="240"/>
                      </a:lnTo>
                      <a:lnTo>
                        <a:pt x="264" y="234"/>
                      </a:lnTo>
                      <a:lnTo>
                        <a:pt x="278" y="232"/>
                      </a:lnTo>
                      <a:lnTo>
                        <a:pt x="290" y="234"/>
                      </a:lnTo>
                      <a:lnTo>
                        <a:pt x="296" y="240"/>
                      </a:lnTo>
                      <a:lnTo>
                        <a:pt x="305" y="232"/>
                      </a:lnTo>
                      <a:lnTo>
                        <a:pt x="296" y="229"/>
                      </a:lnTo>
                      <a:lnTo>
                        <a:pt x="296" y="206"/>
                      </a:lnTo>
                      <a:lnTo>
                        <a:pt x="321" y="181"/>
                      </a:lnTo>
                      <a:lnTo>
                        <a:pt x="334" y="165"/>
                      </a:lnTo>
                      <a:lnTo>
                        <a:pt x="342" y="162"/>
                      </a:lnTo>
                      <a:lnTo>
                        <a:pt x="340" y="153"/>
                      </a:lnTo>
                      <a:lnTo>
                        <a:pt x="352" y="137"/>
                      </a:lnTo>
                      <a:lnTo>
                        <a:pt x="366" y="112"/>
                      </a:lnTo>
                      <a:lnTo>
                        <a:pt x="381" y="100"/>
                      </a:lnTo>
                      <a:lnTo>
                        <a:pt x="369" y="89"/>
                      </a:lnTo>
                      <a:lnTo>
                        <a:pt x="401" y="64"/>
                      </a:lnTo>
                      <a:lnTo>
                        <a:pt x="414" y="67"/>
                      </a:lnTo>
                      <a:lnTo>
                        <a:pt x="412" y="53"/>
                      </a:lnTo>
                      <a:lnTo>
                        <a:pt x="439" y="50"/>
                      </a:lnTo>
                      <a:lnTo>
                        <a:pt x="490" y="6"/>
                      </a:lnTo>
                      <a:lnTo>
                        <a:pt x="498" y="0"/>
                      </a:lnTo>
                      <a:lnTo>
                        <a:pt x="488" y="33"/>
                      </a:lnTo>
                      <a:lnTo>
                        <a:pt x="500" y="17"/>
                      </a:lnTo>
                      <a:lnTo>
                        <a:pt x="513" y="11"/>
                      </a:lnTo>
                      <a:lnTo>
                        <a:pt x="511" y="25"/>
                      </a:lnTo>
                      <a:lnTo>
                        <a:pt x="550" y="8"/>
                      </a:lnTo>
                      <a:lnTo>
                        <a:pt x="568" y="22"/>
                      </a:lnTo>
                      <a:lnTo>
                        <a:pt x="542" y="36"/>
                      </a:lnTo>
                      <a:lnTo>
                        <a:pt x="552" y="53"/>
                      </a:lnTo>
                      <a:lnTo>
                        <a:pt x="589" y="50"/>
                      </a:lnTo>
                      <a:lnTo>
                        <a:pt x="645" y="75"/>
                      </a:lnTo>
                      <a:lnTo>
                        <a:pt x="642" y="103"/>
                      </a:lnTo>
                      <a:lnTo>
                        <a:pt x="618" y="128"/>
                      </a:lnTo>
                      <a:lnTo>
                        <a:pt x="583" y="142"/>
                      </a:lnTo>
                      <a:lnTo>
                        <a:pt x="577" y="170"/>
                      </a:lnTo>
                      <a:lnTo>
                        <a:pt x="579" y="198"/>
                      </a:lnTo>
                      <a:lnTo>
                        <a:pt x="589" y="204"/>
                      </a:lnTo>
                      <a:lnTo>
                        <a:pt x="591" y="218"/>
                      </a:lnTo>
                      <a:lnTo>
                        <a:pt x="595" y="223"/>
                      </a:lnTo>
                      <a:lnTo>
                        <a:pt x="603" y="229"/>
                      </a:lnTo>
                      <a:lnTo>
                        <a:pt x="605" y="245"/>
                      </a:lnTo>
                      <a:lnTo>
                        <a:pt x="616" y="265"/>
                      </a:lnTo>
                      <a:lnTo>
                        <a:pt x="616" y="273"/>
                      </a:lnTo>
                      <a:lnTo>
                        <a:pt x="628" y="273"/>
                      </a:lnTo>
                      <a:lnTo>
                        <a:pt x="632" y="279"/>
                      </a:lnTo>
                      <a:lnTo>
                        <a:pt x="642" y="285"/>
                      </a:lnTo>
                      <a:lnTo>
                        <a:pt x="647" y="276"/>
                      </a:lnTo>
                      <a:lnTo>
                        <a:pt x="653" y="262"/>
                      </a:lnTo>
                      <a:lnTo>
                        <a:pt x="657" y="254"/>
                      </a:lnTo>
                      <a:lnTo>
                        <a:pt x="667" y="259"/>
                      </a:lnTo>
                      <a:lnTo>
                        <a:pt x="679" y="240"/>
                      </a:lnTo>
                      <a:lnTo>
                        <a:pt x="679" y="226"/>
                      </a:lnTo>
                      <a:lnTo>
                        <a:pt x="682" y="215"/>
                      </a:lnTo>
                      <a:lnTo>
                        <a:pt x="684" y="206"/>
                      </a:lnTo>
                      <a:lnTo>
                        <a:pt x="708" y="198"/>
                      </a:lnTo>
                      <a:lnTo>
                        <a:pt x="727" y="190"/>
                      </a:lnTo>
                      <a:lnTo>
                        <a:pt x="752" y="179"/>
                      </a:lnTo>
                      <a:lnTo>
                        <a:pt x="782" y="187"/>
                      </a:lnTo>
                      <a:lnTo>
                        <a:pt x="811" y="187"/>
                      </a:lnTo>
                      <a:lnTo>
                        <a:pt x="859" y="187"/>
                      </a:lnTo>
                      <a:lnTo>
                        <a:pt x="867" y="120"/>
                      </a:lnTo>
                      <a:lnTo>
                        <a:pt x="894" y="123"/>
                      </a:lnTo>
                      <a:lnTo>
                        <a:pt x="914" y="173"/>
                      </a:lnTo>
                      <a:lnTo>
                        <a:pt x="918" y="131"/>
                      </a:lnTo>
                      <a:lnTo>
                        <a:pt x="1007" y="8"/>
                      </a:lnTo>
                      <a:lnTo>
                        <a:pt x="1042" y="8"/>
                      </a:lnTo>
                      <a:lnTo>
                        <a:pt x="1073" y="33"/>
                      </a:lnTo>
                      <a:lnTo>
                        <a:pt x="1114" y="31"/>
                      </a:lnTo>
                      <a:lnTo>
                        <a:pt x="1168" y="75"/>
                      </a:lnTo>
                      <a:lnTo>
                        <a:pt x="1231" y="100"/>
                      </a:lnTo>
                      <a:lnTo>
                        <a:pt x="1275" y="95"/>
                      </a:lnTo>
                      <a:lnTo>
                        <a:pt x="1334" y="123"/>
                      </a:lnTo>
                      <a:lnTo>
                        <a:pt x="1382" y="123"/>
                      </a:lnTo>
                      <a:lnTo>
                        <a:pt x="1406" y="103"/>
                      </a:lnTo>
                      <a:lnTo>
                        <a:pt x="1460" y="103"/>
                      </a:lnTo>
                      <a:lnTo>
                        <a:pt x="1489" y="126"/>
                      </a:lnTo>
                      <a:lnTo>
                        <a:pt x="1563" y="126"/>
                      </a:lnTo>
                      <a:lnTo>
                        <a:pt x="1625" y="162"/>
                      </a:lnTo>
                      <a:lnTo>
                        <a:pt x="1736" y="156"/>
                      </a:lnTo>
                      <a:lnTo>
                        <a:pt x="1917" y="173"/>
                      </a:lnTo>
                      <a:lnTo>
                        <a:pt x="2004" y="226"/>
                      </a:lnTo>
                      <a:lnTo>
                        <a:pt x="2078" y="259"/>
                      </a:lnTo>
                      <a:lnTo>
                        <a:pt x="2125" y="287"/>
                      </a:lnTo>
                      <a:lnTo>
                        <a:pt x="2111" y="296"/>
                      </a:lnTo>
                      <a:lnTo>
                        <a:pt x="2078" y="273"/>
                      </a:lnTo>
                      <a:lnTo>
                        <a:pt x="2003" y="265"/>
                      </a:lnTo>
                      <a:lnTo>
                        <a:pt x="2024" y="287"/>
                      </a:lnTo>
                      <a:lnTo>
                        <a:pt x="2057" y="298"/>
                      </a:lnTo>
                      <a:lnTo>
                        <a:pt x="2047" y="335"/>
                      </a:lnTo>
                      <a:lnTo>
                        <a:pt x="2012" y="357"/>
                      </a:lnTo>
                      <a:lnTo>
                        <a:pt x="2001" y="393"/>
                      </a:lnTo>
                      <a:lnTo>
                        <a:pt x="2047" y="427"/>
                      </a:lnTo>
                      <a:lnTo>
                        <a:pt x="2080" y="471"/>
                      </a:lnTo>
                      <a:lnTo>
                        <a:pt x="2098" y="536"/>
                      </a:lnTo>
                      <a:lnTo>
                        <a:pt x="2076" y="541"/>
                      </a:lnTo>
                      <a:lnTo>
                        <a:pt x="2030" y="522"/>
                      </a:lnTo>
                      <a:lnTo>
                        <a:pt x="1981" y="474"/>
                      </a:lnTo>
                      <a:lnTo>
                        <a:pt x="1962" y="449"/>
                      </a:lnTo>
                      <a:lnTo>
                        <a:pt x="1950" y="416"/>
                      </a:lnTo>
                      <a:lnTo>
                        <a:pt x="1938" y="365"/>
                      </a:lnTo>
                      <a:lnTo>
                        <a:pt x="1919" y="349"/>
                      </a:lnTo>
                      <a:lnTo>
                        <a:pt x="1901" y="346"/>
                      </a:lnTo>
                      <a:lnTo>
                        <a:pt x="1886" y="351"/>
                      </a:lnTo>
                      <a:lnTo>
                        <a:pt x="1903" y="391"/>
                      </a:lnTo>
                      <a:lnTo>
                        <a:pt x="1857" y="396"/>
                      </a:lnTo>
                      <a:lnTo>
                        <a:pt x="1835" y="377"/>
                      </a:lnTo>
                      <a:lnTo>
                        <a:pt x="1794" y="388"/>
                      </a:lnTo>
                      <a:lnTo>
                        <a:pt x="1763" y="418"/>
                      </a:lnTo>
                      <a:lnTo>
                        <a:pt x="1763" y="435"/>
                      </a:lnTo>
                      <a:lnTo>
                        <a:pt x="1775" y="463"/>
                      </a:lnTo>
                      <a:lnTo>
                        <a:pt x="1824" y="471"/>
                      </a:lnTo>
                      <a:lnTo>
                        <a:pt x="1863" y="505"/>
                      </a:lnTo>
                      <a:lnTo>
                        <a:pt x="1929" y="597"/>
                      </a:lnTo>
                      <a:lnTo>
                        <a:pt x="1956" y="658"/>
                      </a:lnTo>
                      <a:lnTo>
                        <a:pt x="1960" y="722"/>
                      </a:lnTo>
                      <a:lnTo>
                        <a:pt x="1954" y="775"/>
                      </a:lnTo>
                      <a:lnTo>
                        <a:pt x="1938" y="775"/>
                      </a:lnTo>
                      <a:lnTo>
                        <a:pt x="1921" y="756"/>
                      </a:lnTo>
                      <a:lnTo>
                        <a:pt x="1896" y="781"/>
                      </a:lnTo>
                      <a:lnTo>
                        <a:pt x="1870" y="803"/>
                      </a:lnTo>
                      <a:lnTo>
                        <a:pt x="1866" y="840"/>
                      </a:lnTo>
                      <a:lnTo>
                        <a:pt x="1894" y="884"/>
                      </a:lnTo>
                      <a:lnTo>
                        <a:pt x="1876" y="920"/>
                      </a:lnTo>
                      <a:lnTo>
                        <a:pt x="1870" y="982"/>
                      </a:lnTo>
                      <a:lnTo>
                        <a:pt x="1903" y="1021"/>
                      </a:lnTo>
                      <a:lnTo>
                        <a:pt x="1940" y="1032"/>
                      </a:lnTo>
                      <a:lnTo>
                        <a:pt x="1979" y="1074"/>
                      </a:lnTo>
                      <a:lnTo>
                        <a:pt x="2012" y="1130"/>
                      </a:lnTo>
                      <a:lnTo>
                        <a:pt x="2014" y="1213"/>
                      </a:lnTo>
                      <a:lnTo>
                        <a:pt x="2003" y="1252"/>
                      </a:lnTo>
                      <a:lnTo>
                        <a:pt x="1968" y="1286"/>
                      </a:lnTo>
                      <a:lnTo>
                        <a:pt x="1925" y="1303"/>
                      </a:lnTo>
                      <a:lnTo>
                        <a:pt x="1898" y="1328"/>
                      </a:lnTo>
                      <a:lnTo>
                        <a:pt x="1882" y="1314"/>
                      </a:lnTo>
                      <a:lnTo>
                        <a:pt x="1868" y="1328"/>
                      </a:lnTo>
                      <a:lnTo>
                        <a:pt x="1864" y="1389"/>
                      </a:lnTo>
                      <a:lnTo>
                        <a:pt x="1874" y="1425"/>
                      </a:lnTo>
                      <a:lnTo>
                        <a:pt x="1917" y="1467"/>
                      </a:lnTo>
                      <a:lnTo>
                        <a:pt x="1934" y="1509"/>
                      </a:lnTo>
                      <a:lnTo>
                        <a:pt x="1948" y="1531"/>
                      </a:lnTo>
                      <a:lnTo>
                        <a:pt x="1944" y="1576"/>
                      </a:lnTo>
                      <a:lnTo>
                        <a:pt x="1917" y="1612"/>
                      </a:lnTo>
                      <a:lnTo>
                        <a:pt x="1888" y="1612"/>
                      </a:lnTo>
                      <a:lnTo>
                        <a:pt x="1841" y="1559"/>
                      </a:lnTo>
                      <a:lnTo>
                        <a:pt x="1808" y="1540"/>
                      </a:lnTo>
                      <a:lnTo>
                        <a:pt x="1794" y="1529"/>
                      </a:lnTo>
                      <a:lnTo>
                        <a:pt x="1781" y="1556"/>
                      </a:lnTo>
                      <a:lnTo>
                        <a:pt x="1785" y="1596"/>
                      </a:lnTo>
                      <a:lnTo>
                        <a:pt x="1796" y="1626"/>
                      </a:lnTo>
                      <a:lnTo>
                        <a:pt x="1804" y="1674"/>
                      </a:lnTo>
                      <a:lnTo>
                        <a:pt x="1833" y="1690"/>
                      </a:lnTo>
                      <a:lnTo>
                        <a:pt x="1824" y="1715"/>
                      </a:lnTo>
                      <a:lnTo>
                        <a:pt x="1826" y="1752"/>
                      </a:lnTo>
                      <a:lnTo>
                        <a:pt x="1835" y="1788"/>
                      </a:lnTo>
                      <a:lnTo>
                        <a:pt x="1816" y="1785"/>
                      </a:lnTo>
                      <a:lnTo>
                        <a:pt x="1794" y="1743"/>
                      </a:lnTo>
                      <a:lnTo>
                        <a:pt x="1796" y="1699"/>
                      </a:lnTo>
                      <a:lnTo>
                        <a:pt x="1789" y="1685"/>
                      </a:lnTo>
                      <a:lnTo>
                        <a:pt x="1781" y="1635"/>
                      </a:lnTo>
                      <a:lnTo>
                        <a:pt x="1771" y="1621"/>
                      </a:lnTo>
                      <a:lnTo>
                        <a:pt x="1767" y="1551"/>
                      </a:lnTo>
                      <a:lnTo>
                        <a:pt x="1754" y="1509"/>
                      </a:lnTo>
                      <a:lnTo>
                        <a:pt x="1730" y="1470"/>
                      </a:lnTo>
                      <a:lnTo>
                        <a:pt x="1688" y="1448"/>
                      </a:lnTo>
                      <a:lnTo>
                        <a:pt x="1658" y="1411"/>
                      </a:lnTo>
                      <a:lnTo>
                        <a:pt x="1647" y="1384"/>
                      </a:lnTo>
                      <a:lnTo>
                        <a:pt x="1625" y="1353"/>
                      </a:lnTo>
                      <a:lnTo>
                        <a:pt x="1592" y="1283"/>
                      </a:lnTo>
                      <a:lnTo>
                        <a:pt x="1563" y="1289"/>
                      </a:lnTo>
                      <a:lnTo>
                        <a:pt x="1524" y="1322"/>
                      </a:lnTo>
                      <a:lnTo>
                        <a:pt x="1507" y="1350"/>
                      </a:lnTo>
                      <a:lnTo>
                        <a:pt x="1472" y="1403"/>
                      </a:lnTo>
                      <a:lnTo>
                        <a:pt x="1446" y="1459"/>
                      </a:lnTo>
                      <a:lnTo>
                        <a:pt x="1437" y="1478"/>
                      </a:lnTo>
                      <a:lnTo>
                        <a:pt x="1446" y="1543"/>
                      </a:lnTo>
                      <a:lnTo>
                        <a:pt x="1445" y="1607"/>
                      </a:lnTo>
                      <a:lnTo>
                        <a:pt x="1413" y="1651"/>
                      </a:lnTo>
                      <a:lnTo>
                        <a:pt x="1396" y="1654"/>
                      </a:lnTo>
                      <a:lnTo>
                        <a:pt x="1359" y="1562"/>
                      </a:lnTo>
                      <a:lnTo>
                        <a:pt x="1330" y="1498"/>
                      </a:lnTo>
                      <a:lnTo>
                        <a:pt x="1272" y="1375"/>
                      </a:lnTo>
                      <a:lnTo>
                        <a:pt x="1270" y="1328"/>
                      </a:lnTo>
                      <a:lnTo>
                        <a:pt x="1256" y="1305"/>
                      </a:lnTo>
                      <a:lnTo>
                        <a:pt x="1246" y="1336"/>
                      </a:lnTo>
                      <a:lnTo>
                        <a:pt x="1196" y="1266"/>
                      </a:lnTo>
                      <a:lnTo>
                        <a:pt x="1128" y="1213"/>
                      </a:lnTo>
                      <a:lnTo>
                        <a:pt x="1085" y="1225"/>
                      </a:lnTo>
                      <a:lnTo>
                        <a:pt x="1023" y="1219"/>
                      </a:lnTo>
                      <a:lnTo>
                        <a:pt x="993" y="1180"/>
                      </a:lnTo>
                      <a:lnTo>
                        <a:pt x="960" y="1185"/>
                      </a:lnTo>
                      <a:lnTo>
                        <a:pt x="914" y="1169"/>
                      </a:lnTo>
                      <a:lnTo>
                        <a:pt x="817" y="1038"/>
                      </a:lnTo>
                      <a:lnTo>
                        <a:pt x="822" y="1091"/>
                      </a:lnTo>
                      <a:lnTo>
                        <a:pt x="852" y="1166"/>
                      </a:lnTo>
                      <a:lnTo>
                        <a:pt x="885" y="1219"/>
                      </a:lnTo>
                      <a:lnTo>
                        <a:pt x="920" y="1247"/>
                      </a:lnTo>
                      <a:lnTo>
                        <a:pt x="958" y="1225"/>
                      </a:lnTo>
                      <a:lnTo>
                        <a:pt x="990" y="1225"/>
                      </a:lnTo>
                      <a:lnTo>
                        <a:pt x="1030" y="1272"/>
                      </a:lnTo>
                      <a:lnTo>
                        <a:pt x="1054" y="1308"/>
                      </a:lnTo>
                      <a:lnTo>
                        <a:pt x="1050" y="1331"/>
                      </a:lnTo>
                      <a:lnTo>
                        <a:pt x="980" y="1434"/>
                      </a:lnTo>
                      <a:lnTo>
                        <a:pt x="933" y="1473"/>
                      </a:lnTo>
                      <a:lnTo>
                        <a:pt x="836" y="1523"/>
                      </a:lnTo>
                      <a:lnTo>
                        <a:pt x="807" y="1540"/>
                      </a:lnTo>
                      <a:lnTo>
                        <a:pt x="789" y="1523"/>
                      </a:lnTo>
                      <a:lnTo>
                        <a:pt x="784" y="1503"/>
                      </a:lnTo>
                      <a:lnTo>
                        <a:pt x="782" y="1473"/>
                      </a:lnTo>
                      <a:lnTo>
                        <a:pt x="774" y="1442"/>
                      </a:lnTo>
                      <a:lnTo>
                        <a:pt x="760" y="1417"/>
                      </a:lnTo>
                      <a:lnTo>
                        <a:pt x="749" y="1395"/>
                      </a:lnTo>
                      <a:lnTo>
                        <a:pt x="731" y="1364"/>
                      </a:lnTo>
                      <a:lnTo>
                        <a:pt x="721" y="1344"/>
                      </a:lnTo>
                      <a:lnTo>
                        <a:pt x="714" y="1319"/>
                      </a:lnTo>
                      <a:lnTo>
                        <a:pt x="700" y="1297"/>
                      </a:lnTo>
                      <a:lnTo>
                        <a:pt x="679" y="1241"/>
                      </a:lnTo>
                      <a:lnTo>
                        <a:pt x="667" y="1219"/>
                      </a:lnTo>
                      <a:lnTo>
                        <a:pt x="651" y="1188"/>
                      </a:lnTo>
                      <a:lnTo>
                        <a:pt x="626" y="1146"/>
                      </a:lnTo>
                      <a:lnTo>
                        <a:pt x="612" y="1121"/>
                      </a:lnTo>
                      <a:lnTo>
                        <a:pt x="601" y="1105"/>
                      </a:lnTo>
                      <a:lnTo>
                        <a:pt x="587" y="1068"/>
                      </a:lnTo>
                      <a:lnTo>
                        <a:pt x="628" y="1035"/>
                      </a:lnTo>
                      <a:lnTo>
                        <a:pt x="645" y="962"/>
                      </a:lnTo>
                      <a:lnTo>
                        <a:pt x="607" y="943"/>
                      </a:lnTo>
                      <a:lnTo>
                        <a:pt x="554" y="954"/>
                      </a:lnTo>
                      <a:lnTo>
                        <a:pt x="542" y="946"/>
                      </a:lnTo>
                      <a:lnTo>
                        <a:pt x="537" y="946"/>
                      </a:lnTo>
                      <a:lnTo>
                        <a:pt x="529" y="946"/>
                      </a:lnTo>
                      <a:lnTo>
                        <a:pt x="523" y="946"/>
                      </a:lnTo>
                      <a:lnTo>
                        <a:pt x="521" y="932"/>
                      </a:lnTo>
                      <a:lnTo>
                        <a:pt x="517" y="920"/>
                      </a:lnTo>
                      <a:lnTo>
                        <a:pt x="517" y="898"/>
                      </a:lnTo>
                      <a:lnTo>
                        <a:pt x="507" y="887"/>
                      </a:lnTo>
                      <a:lnTo>
                        <a:pt x="505" y="873"/>
                      </a:lnTo>
                      <a:lnTo>
                        <a:pt x="500" y="870"/>
                      </a:lnTo>
                      <a:lnTo>
                        <a:pt x="494" y="859"/>
                      </a:lnTo>
                      <a:lnTo>
                        <a:pt x="492" y="848"/>
                      </a:lnTo>
                      <a:lnTo>
                        <a:pt x="488" y="837"/>
                      </a:lnTo>
                      <a:lnTo>
                        <a:pt x="484" y="831"/>
                      </a:lnTo>
                      <a:lnTo>
                        <a:pt x="472" y="831"/>
                      </a:lnTo>
                      <a:lnTo>
                        <a:pt x="465" y="831"/>
                      </a:lnTo>
                      <a:lnTo>
                        <a:pt x="461" y="831"/>
                      </a:lnTo>
                      <a:lnTo>
                        <a:pt x="459" y="845"/>
                      </a:lnTo>
                      <a:lnTo>
                        <a:pt x="459" y="859"/>
                      </a:lnTo>
                      <a:lnTo>
                        <a:pt x="459" y="876"/>
                      </a:lnTo>
                      <a:lnTo>
                        <a:pt x="459" y="893"/>
                      </a:lnTo>
                      <a:lnTo>
                        <a:pt x="459" y="904"/>
                      </a:lnTo>
                      <a:lnTo>
                        <a:pt x="449" y="909"/>
                      </a:lnTo>
                      <a:lnTo>
                        <a:pt x="441" y="920"/>
                      </a:lnTo>
                      <a:lnTo>
                        <a:pt x="430" y="904"/>
                      </a:lnTo>
                      <a:lnTo>
                        <a:pt x="422" y="881"/>
                      </a:lnTo>
                      <a:lnTo>
                        <a:pt x="424" y="856"/>
                      </a:lnTo>
                      <a:lnTo>
                        <a:pt x="412" y="823"/>
                      </a:lnTo>
                      <a:lnTo>
                        <a:pt x="406" y="801"/>
                      </a:lnTo>
                      <a:lnTo>
                        <a:pt x="393" y="787"/>
                      </a:lnTo>
                      <a:lnTo>
                        <a:pt x="377" y="773"/>
                      </a:lnTo>
                      <a:lnTo>
                        <a:pt x="369" y="753"/>
                      </a:lnTo>
                      <a:lnTo>
                        <a:pt x="364" y="739"/>
                      </a:lnTo>
                      <a:lnTo>
                        <a:pt x="350" y="736"/>
                      </a:lnTo>
                      <a:lnTo>
                        <a:pt x="346" y="728"/>
                      </a:lnTo>
                      <a:lnTo>
                        <a:pt x="336" y="728"/>
                      </a:lnTo>
                      <a:lnTo>
                        <a:pt x="329" y="742"/>
                      </a:lnTo>
                      <a:lnTo>
                        <a:pt x="321" y="753"/>
                      </a:lnTo>
                      <a:lnTo>
                        <a:pt x="338" y="767"/>
                      </a:lnTo>
                      <a:lnTo>
                        <a:pt x="348" y="787"/>
                      </a:lnTo>
                      <a:lnTo>
                        <a:pt x="366" y="812"/>
                      </a:lnTo>
                      <a:lnTo>
                        <a:pt x="373" y="823"/>
                      </a:lnTo>
                      <a:lnTo>
                        <a:pt x="387" y="831"/>
                      </a:lnTo>
                      <a:lnTo>
                        <a:pt x="397" y="848"/>
                      </a:lnTo>
                      <a:lnTo>
                        <a:pt x="385" y="868"/>
                      </a:lnTo>
                      <a:lnTo>
                        <a:pt x="383" y="859"/>
                      </a:lnTo>
                      <a:lnTo>
                        <a:pt x="383" y="848"/>
                      </a:lnTo>
                      <a:lnTo>
                        <a:pt x="377" y="873"/>
                      </a:lnTo>
                      <a:lnTo>
                        <a:pt x="375" y="895"/>
                      </a:lnTo>
                      <a:lnTo>
                        <a:pt x="364" y="901"/>
                      </a:lnTo>
                      <a:lnTo>
                        <a:pt x="367" y="873"/>
                      </a:lnTo>
                      <a:lnTo>
                        <a:pt x="366" y="859"/>
                      </a:lnTo>
                      <a:lnTo>
                        <a:pt x="352" y="851"/>
                      </a:lnTo>
                      <a:lnTo>
                        <a:pt x="346" y="845"/>
                      </a:lnTo>
                      <a:lnTo>
                        <a:pt x="340" y="834"/>
                      </a:lnTo>
                      <a:lnTo>
                        <a:pt x="329" y="828"/>
                      </a:lnTo>
                      <a:lnTo>
                        <a:pt x="321" y="820"/>
                      </a:lnTo>
                      <a:lnTo>
                        <a:pt x="313" y="803"/>
                      </a:lnTo>
                      <a:lnTo>
                        <a:pt x="303" y="795"/>
                      </a:lnTo>
                      <a:lnTo>
                        <a:pt x="297" y="778"/>
                      </a:lnTo>
                      <a:lnTo>
                        <a:pt x="296" y="764"/>
                      </a:lnTo>
                      <a:lnTo>
                        <a:pt x="288" y="759"/>
                      </a:lnTo>
                      <a:lnTo>
                        <a:pt x="280" y="750"/>
                      </a:lnTo>
                      <a:lnTo>
                        <a:pt x="264" y="750"/>
                      </a:lnTo>
                      <a:lnTo>
                        <a:pt x="251" y="753"/>
                      </a:lnTo>
                      <a:lnTo>
                        <a:pt x="235" y="750"/>
                      </a:lnTo>
                      <a:lnTo>
                        <a:pt x="208" y="753"/>
                      </a:lnTo>
                      <a:lnTo>
                        <a:pt x="189" y="756"/>
                      </a:lnTo>
                      <a:lnTo>
                        <a:pt x="183" y="762"/>
                      </a:lnTo>
                      <a:lnTo>
                        <a:pt x="181" y="778"/>
                      </a:lnTo>
                      <a:lnTo>
                        <a:pt x="181" y="798"/>
                      </a:lnTo>
                      <a:lnTo>
                        <a:pt x="169" y="817"/>
                      </a:lnTo>
                      <a:lnTo>
                        <a:pt x="161" y="826"/>
                      </a:lnTo>
                      <a:lnTo>
                        <a:pt x="157" y="831"/>
                      </a:lnTo>
                      <a:lnTo>
                        <a:pt x="152" y="845"/>
                      </a:lnTo>
                      <a:lnTo>
                        <a:pt x="148" y="856"/>
                      </a:lnTo>
                      <a:lnTo>
                        <a:pt x="154" y="865"/>
                      </a:lnTo>
                      <a:lnTo>
                        <a:pt x="154" y="881"/>
                      </a:lnTo>
                      <a:lnTo>
                        <a:pt x="152" y="890"/>
                      </a:lnTo>
                      <a:lnTo>
                        <a:pt x="148" y="901"/>
                      </a:lnTo>
                      <a:lnTo>
                        <a:pt x="138" y="920"/>
                      </a:lnTo>
                      <a:lnTo>
                        <a:pt x="132" y="912"/>
                      </a:lnTo>
                      <a:lnTo>
                        <a:pt x="126" y="918"/>
                      </a:lnTo>
                      <a:lnTo>
                        <a:pt x="119" y="926"/>
                      </a:lnTo>
                      <a:lnTo>
                        <a:pt x="107" y="929"/>
                      </a:lnTo>
                      <a:lnTo>
                        <a:pt x="95" y="943"/>
                      </a:lnTo>
                      <a:lnTo>
                        <a:pt x="84" y="946"/>
                      </a:lnTo>
                      <a:lnTo>
                        <a:pt x="72" y="946"/>
                      </a:lnTo>
                      <a:lnTo>
                        <a:pt x="60" y="946"/>
                      </a:lnTo>
                      <a:lnTo>
                        <a:pt x="35" y="954"/>
                      </a:lnTo>
                      <a:lnTo>
                        <a:pt x="23" y="954"/>
                      </a:lnTo>
                      <a:lnTo>
                        <a:pt x="17" y="934"/>
                      </a:lnTo>
                      <a:lnTo>
                        <a:pt x="12" y="909"/>
                      </a:lnTo>
                      <a:lnTo>
                        <a:pt x="8" y="887"/>
                      </a:lnTo>
                      <a:lnTo>
                        <a:pt x="6" y="865"/>
                      </a:lnTo>
                      <a:lnTo>
                        <a:pt x="6" y="837"/>
                      </a:lnTo>
                      <a:lnTo>
                        <a:pt x="0" y="803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</p:grpSp>
        <p:grpSp>
          <p:nvGrpSpPr>
            <p:cNvPr id="6" name="Group 33"/>
            <p:cNvGrpSpPr>
              <a:grpSpLocks/>
            </p:cNvGrpSpPr>
            <p:nvPr/>
          </p:nvGrpSpPr>
          <p:grpSpPr bwMode="auto">
            <a:xfrm>
              <a:off x="92" y="87"/>
              <a:ext cx="1865" cy="3311"/>
              <a:chOff x="92" y="87"/>
              <a:chExt cx="1865" cy="3311"/>
            </a:xfrm>
          </p:grpSpPr>
          <p:sp>
            <p:nvSpPr>
              <p:cNvPr id="7" name="Freeform 34"/>
              <p:cNvSpPr>
                <a:spLocks/>
              </p:cNvSpPr>
              <p:nvPr/>
            </p:nvSpPr>
            <p:spPr bwMode="ltGray">
              <a:xfrm>
                <a:off x="92" y="233"/>
                <a:ext cx="1262" cy="1550"/>
              </a:xfrm>
              <a:custGeom>
                <a:avLst/>
                <a:gdLst>
                  <a:gd name="T0" fmla="*/ 101 w 1262"/>
                  <a:gd name="T1" fmla="*/ 290 h 1550"/>
                  <a:gd name="T2" fmla="*/ 82 w 1262"/>
                  <a:gd name="T3" fmla="*/ 203 h 1550"/>
                  <a:gd name="T4" fmla="*/ 181 w 1262"/>
                  <a:gd name="T5" fmla="*/ 131 h 1550"/>
                  <a:gd name="T6" fmla="*/ 225 w 1262"/>
                  <a:gd name="T7" fmla="*/ 75 h 1550"/>
                  <a:gd name="T8" fmla="*/ 303 w 1262"/>
                  <a:gd name="T9" fmla="*/ 64 h 1550"/>
                  <a:gd name="T10" fmla="*/ 544 w 1262"/>
                  <a:gd name="T11" fmla="*/ 67 h 1550"/>
                  <a:gd name="T12" fmla="*/ 666 w 1262"/>
                  <a:gd name="T13" fmla="*/ 95 h 1550"/>
                  <a:gd name="T14" fmla="*/ 620 w 1262"/>
                  <a:gd name="T15" fmla="*/ 92 h 1550"/>
                  <a:gd name="T16" fmla="*/ 589 w 1262"/>
                  <a:gd name="T17" fmla="*/ 3 h 1550"/>
                  <a:gd name="T18" fmla="*/ 649 w 1262"/>
                  <a:gd name="T19" fmla="*/ 0 h 1550"/>
                  <a:gd name="T20" fmla="*/ 696 w 1262"/>
                  <a:gd name="T21" fmla="*/ 39 h 1550"/>
                  <a:gd name="T22" fmla="*/ 767 w 1262"/>
                  <a:gd name="T23" fmla="*/ 103 h 1550"/>
                  <a:gd name="T24" fmla="*/ 754 w 1262"/>
                  <a:gd name="T25" fmla="*/ 33 h 1550"/>
                  <a:gd name="T26" fmla="*/ 884 w 1262"/>
                  <a:gd name="T27" fmla="*/ 100 h 1550"/>
                  <a:gd name="T28" fmla="*/ 886 w 1262"/>
                  <a:gd name="T29" fmla="*/ 128 h 1550"/>
                  <a:gd name="T30" fmla="*/ 847 w 1262"/>
                  <a:gd name="T31" fmla="*/ 198 h 1550"/>
                  <a:gd name="T32" fmla="*/ 814 w 1262"/>
                  <a:gd name="T33" fmla="*/ 312 h 1550"/>
                  <a:gd name="T34" fmla="*/ 935 w 1262"/>
                  <a:gd name="T35" fmla="*/ 376 h 1550"/>
                  <a:gd name="T36" fmla="*/ 938 w 1262"/>
                  <a:gd name="T37" fmla="*/ 476 h 1550"/>
                  <a:gd name="T38" fmla="*/ 956 w 1262"/>
                  <a:gd name="T39" fmla="*/ 398 h 1550"/>
                  <a:gd name="T40" fmla="*/ 956 w 1262"/>
                  <a:gd name="T41" fmla="*/ 254 h 1550"/>
                  <a:gd name="T42" fmla="*/ 1043 w 1262"/>
                  <a:gd name="T43" fmla="*/ 293 h 1550"/>
                  <a:gd name="T44" fmla="*/ 1098 w 1262"/>
                  <a:gd name="T45" fmla="*/ 251 h 1550"/>
                  <a:gd name="T46" fmla="*/ 1195 w 1262"/>
                  <a:gd name="T47" fmla="*/ 357 h 1550"/>
                  <a:gd name="T48" fmla="*/ 1261 w 1262"/>
                  <a:gd name="T49" fmla="*/ 449 h 1550"/>
                  <a:gd name="T50" fmla="*/ 1209 w 1262"/>
                  <a:gd name="T51" fmla="*/ 485 h 1550"/>
                  <a:gd name="T52" fmla="*/ 1117 w 1262"/>
                  <a:gd name="T53" fmla="*/ 515 h 1550"/>
                  <a:gd name="T54" fmla="*/ 1181 w 1262"/>
                  <a:gd name="T55" fmla="*/ 535 h 1550"/>
                  <a:gd name="T56" fmla="*/ 1209 w 1262"/>
                  <a:gd name="T57" fmla="*/ 618 h 1550"/>
                  <a:gd name="T58" fmla="*/ 1183 w 1262"/>
                  <a:gd name="T59" fmla="*/ 624 h 1550"/>
                  <a:gd name="T60" fmla="*/ 1146 w 1262"/>
                  <a:gd name="T61" fmla="*/ 657 h 1550"/>
                  <a:gd name="T62" fmla="*/ 1088 w 1262"/>
                  <a:gd name="T63" fmla="*/ 730 h 1550"/>
                  <a:gd name="T64" fmla="*/ 1082 w 1262"/>
                  <a:gd name="T65" fmla="*/ 839 h 1550"/>
                  <a:gd name="T66" fmla="*/ 1020 w 1262"/>
                  <a:gd name="T67" fmla="*/ 1003 h 1550"/>
                  <a:gd name="T68" fmla="*/ 1038 w 1262"/>
                  <a:gd name="T69" fmla="*/ 1142 h 1550"/>
                  <a:gd name="T70" fmla="*/ 1003 w 1262"/>
                  <a:gd name="T71" fmla="*/ 1048 h 1550"/>
                  <a:gd name="T72" fmla="*/ 942 w 1262"/>
                  <a:gd name="T73" fmla="*/ 1006 h 1550"/>
                  <a:gd name="T74" fmla="*/ 890 w 1262"/>
                  <a:gd name="T75" fmla="*/ 1034 h 1550"/>
                  <a:gd name="T76" fmla="*/ 804 w 1262"/>
                  <a:gd name="T77" fmla="*/ 1048 h 1550"/>
                  <a:gd name="T78" fmla="*/ 760 w 1262"/>
                  <a:gd name="T79" fmla="*/ 1151 h 1550"/>
                  <a:gd name="T80" fmla="*/ 859 w 1262"/>
                  <a:gd name="T81" fmla="*/ 1290 h 1550"/>
                  <a:gd name="T82" fmla="*/ 874 w 1262"/>
                  <a:gd name="T83" fmla="*/ 1212 h 1550"/>
                  <a:gd name="T84" fmla="*/ 931 w 1262"/>
                  <a:gd name="T85" fmla="*/ 1268 h 1550"/>
                  <a:gd name="T86" fmla="*/ 962 w 1262"/>
                  <a:gd name="T87" fmla="*/ 1346 h 1550"/>
                  <a:gd name="T88" fmla="*/ 987 w 1262"/>
                  <a:gd name="T89" fmla="*/ 1415 h 1550"/>
                  <a:gd name="T90" fmla="*/ 1045 w 1262"/>
                  <a:gd name="T91" fmla="*/ 1521 h 1550"/>
                  <a:gd name="T92" fmla="*/ 1133 w 1262"/>
                  <a:gd name="T93" fmla="*/ 1518 h 1550"/>
                  <a:gd name="T94" fmla="*/ 1080 w 1262"/>
                  <a:gd name="T95" fmla="*/ 1532 h 1550"/>
                  <a:gd name="T96" fmla="*/ 977 w 1262"/>
                  <a:gd name="T97" fmla="*/ 1516 h 1550"/>
                  <a:gd name="T98" fmla="*/ 905 w 1262"/>
                  <a:gd name="T99" fmla="*/ 1421 h 1550"/>
                  <a:gd name="T100" fmla="*/ 853 w 1262"/>
                  <a:gd name="T101" fmla="*/ 1385 h 1550"/>
                  <a:gd name="T102" fmla="*/ 769 w 1262"/>
                  <a:gd name="T103" fmla="*/ 1340 h 1550"/>
                  <a:gd name="T104" fmla="*/ 622 w 1262"/>
                  <a:gd name="T105" fmla="*/ 1190 h 1550"/>
                  <a:gd name="T106" fmla="*/ 501 w 1262"/>
                  <a:gd name="T107" fmla="*/ 970 h 1550"/>
                  <a:gd name="T108" fmla="*/ 542 w 1262"/>
                  <a:gd name="T109" fmla="*/ 1167 h 1550"/>
                  <a:gd name="T110" fmla="*/ 464 w 1262"/>
                  <a:gd name="T111" fmla="*/ 1031 h 1550"/>
                  <a:gd name="T112" fmla="*/ 392 w 1262"/>
                  <a:gd name="T113" fmla="*/ 763 h 1550"/>
                  <a:gd name="T114" fmla="*/ 400 w 1262"/>
                  <a:gd name="T115" fmla="*/ 568 h 1550"/>
                  <a:gd name="T116" fmla="*/ 375 w 1262"/>
                  <a:gd name="T117" fmla="*/ 418 h 1550"/>
                  <a:gd name="T118" fmla="*/ 354 w 1262"/>
                  <a:gd name="T119" fmla="*/ 329 h 1550"/>
                  <a:gd name="T120" fmla="*/ 305 w 1262"/>
                  <a:gd name="T121" fmla="*/ 276 h 1550"/>
                  <a:gd name="T122" fmla="*/ 202 w 1262"/>
                  <a:gd name="T123" fmla="*/ 290 h 1550"/>
                  <a:gd name="T124" fmla="*/ 124 w 1262"/>
                  <a:gd name="T125" fmla="*/ 345 h 1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62" h="1550">
                    <a:moveTo>
                      <a:pt x="0" y="398"/>
                    </a:moveTo>
                    <a:lnTo>
                      <a:pt x="60" y="345"/>
                    </a:lnTo>
                    <a:lnTo>
                      <a:pt x="95" y="323"/>
                    </a:lnTo>
                    <a:lnTo>
                      <a:pt x="101" y="290"/>
                    </a:lnTo>
                    <a:lnTo>
                      <a:pt x="74" y="270"/>
                    </a:lnTo>
                    <a:lnTo>
                      <a:pt x="72" y="231"/>
                    </a:lnTo>
                    <a:lnTo>
                      <a:pt x="84" y="220"/>
                    </a:lnTo>
                    <a:lnTo>
                      <a:pt x="82" y="203"/>
                    </a:lnTo>
                    <a:lnTo>
                      <a:pt x="128" y="198"/>
                    </a:lnTo>
                    <a:lnTo>
                      <a:pt x="140" y="167"/>
                    </a:lnTo>
                    <a:lnTo>
                      <a:pt x="142" y="139"/>
                    </a:lnTo>
                    <a:lnTo>
                      <a:pt x="181" y="131"/>
                    </a:lnTo>
                    <a:lnTo>
                      <a:pt x="185" y="103"/>
                    </a:lnTo>
                    <a:lnTo>
                      <a:pt x="148" y="95"/>
                    </a:lnTo>
                    <a:lnTo>
                      <a:pt x="165" y="75"/>
                    </a:lnTo>
                    <a:lnTo>
                      <a:pt x="225" y="75"/>
                    </a:lnTo>
                    <a:lnTo>
                      <a:pt x="243" y="53"/>
                    </a:lnTo>
                    <a:lnTo>
                      <a:pt x="268" y="50"/>
                    </a:lnTo>
                    <a:lnTo>
                      <a:pt x="284" y="33"/>
                    </a:lnTo>
                    <a:lnTo>
                      <a:pt x="303" y="64"/>
                    </a:lnTo>
                    <a:lnTo>
                      <a:pt x="379" y="59"/>
                    </a:lnTo>
                    <a:lnTo>
                      <a:pt x="414" y="92"/>
                    </a:lnTo>
                    <a:lnTo>
                      <a:pt x="527" y="84"/>
                    </a:lnTo>
                    <a:lnTo>
                      <a:pt x="544" y="67"/>
                    </a:lnTo>
                    <a:lnTo>
                      <a:pt x="587" y="95"/>
                    </a:lnTo>
                    <a:lnTo>
                      <a:pt x="631" y="120"/>
                    </a:lnTo>
                    <a:lnTo>
                      <a:pt x="653" y="109"/>
                    </a:lnTo>
                    <a:lnTo>
                      <a:pt x="666" y="95"/>
                    </a:lnTo>
                    <a:lnTo>
                      <a:pt x="703" y="103"/>
                    </a:lnTo>
                    <a:lnTo>
                      <a:pt x="678" y="84"/>
                    </a:lnTo>
                    <a:lnTo>
                      <a:pt x="655" y="86"/>
                    </a:lnTo>
                    <a:lnTo>
                      <a:pt x="620" y="92"/>
                    </a:lnTo>
                    <a:lnTo>
                      <a:pt x="602" y="64"/>
                    </a:lnTo>
                    <a:lnTo>
                      <a:pt x="583" y="50"/>
                    </a:lnTo>
                    <a:lnTo>
                      <a:pt x="583" y="28"/>
                    </a:lnTo>
                    <a:lnTo>
                      <a:pt x="589" y="3"/>
                    </a:lnTo>
                    <a:lnTo>
                      <a:pt x="604" y="0"/>
                    </a:lnTo>
                    <a:lnTo>
                      <a:pt x="626" y="22"/>
                    </a:lnTo>
                    <a:lnTo>
                      <a:pt x="631" y="11"/>
                    </a:lnTo>
                    <a:lnTo>
                      <a:pt x="649" y="0"/>
                    </a:lnTo>
                    <a:lnTo>
                      <a:pt x="670" y="17"/>
                    </a:lnTo>
                    <a:lnTo>
                      <a:pt x="682" y="3"/>
                    </a:lnTo>
                    <a:lnTo>
                      <a:pt x="694" y="25"/>
                    </a:lnTo>
                    <a:lnTo>
                      <a:pt x="696" y="39"/>
                    </a:lnTo>
                    <a:lnTo>
                      <a:pt x="727" y="59"/>
                    </a:lnTo>
                    <a:lnTo>
                      <a:pt x="715" y="75"/>
                    </a:lnTo>
                    <a:lnTo>
                      <a:pt x="715" y="98"/>
                    </a:lnTo>
                    <a:lnTo>
                      <a:pt x="767" y="103"/>
                    </a:lnTo>
                    <a:lnTo>
                      <a:pt x="781" y="75"/>
                    </a:lnTo>
                    <a:lnTo>
                      <a:pt x="771" y="61"/>
                    </a:lnTo>
                    <a:lnTo>
                      <a:pt x="748" y="64"/>
                    </a:lnTo>
                    <a:lnTo>
                      <a:pt x="754" y="33"/>
                    </a:lnTo>
                    <a:lnTo>
                      <a:pt x="801" y="50"/>
                    </a:lnTo>
                    <a:lnTo>
                      <a:pt x="810" y="72"/>
                    </a:lnTo>
                    <a:lnTo>
                      <a:pt x="849" y="72"/>
                    </a:lnTo>
                    <a:lnTo>
                      <a:pt x="884" y="100"/>
                    </a:lnTo>
                    <a:lnTo>
                      <a:pt x="903" y="95"/>
                    </a:lnTo>
                    <a:lnTo>
                      <a:pt x="925" y="120"/>
                    </a:lnTo>
                    <a:lnTo>
                      <a:pt x="903" y="153"/>
                    </a:lnTo>
                    <a:lnTo>
                      <a:pt x="886" y="128"/>
                    </a:lnTo>
                    <a:lnTo>
                      <a:pt x="874" y="137"/>
                    </a:lnTo>
                    <a:lnTo>
                      <a:pt x="859" y="156"/>
                    </a:lnTo>
                    <a:lnTo>
                      <a:pt x="834" y="173"/>
                    </a:lnTo>
                    <a:lnTo>
                      <a:pt x="847" y="198"/>
                    </a:lnTo>
                    <a:lnTo>
                      <a:pt x="824" y="201"/>
                    </a:lnTo>
                    <a:lnTo>
                      <a:pt x="804" y="234"/>
                    </a:lnTo>
                    <a:lnTo>
                      <a:pt x="785" y="276"/>
                    </a:lnTo>
                    <a:lnTo>
                      <a:pt x="814" y="312"/>
                    </a:lnTo>
                    <a:lnTo>
                      <a:pt x="837" y="354"/>
                    </a:lnTo>
                    <a:lnTo>
                      <a:pt x="878" y="359"/>
                    </a:lnTo>
                    <a:lnTo>
                      <a:pt x="917" y="354"/>
                    </a:lnTo>
                    <a:lnTo>
                      <a:pt x="935" y="376"/>
                    </a:lnTo>
                    <a:lnTo>
                      <a:pt x="927" y="387"/>
                    </a:lnTo>
                    <a:lnTo>
                      <a:pt x="915" y="410"/>
                    </a:lnTo>
                    <a:lnTo>
                      <a:pt x="933" y="449"/>
                    </a:lnTo>
                    <a:lnTo>
                      <a:pt x="938" y="476"/>
                    </a:lnTo>
                    <a:lnTo>
                      <a:pt x="960" y="490"/>
                    </a:lnTo>
                    <a:lnTo>
                      <a:pt x="989" y="465"/>
                    </a:lnTo>
                    <a:lnTo>
                      <a:pt x="981" y="429"/>
                    </a:lnTo>
                    <a:lnTo>
                      <a:pt x="956" y="398"/>
                    </a:lnTo>
                    <a:lnTo>
                      <a:pt x="985" y="362"/>
                    </a:lnTo>
                    <a:lnTo>
                      <a:pt x="960" y="301"/>
                    </a:lnTo>
                    <a:lnTo>
                      <a:pt x="937" y="276"/>
                    </a:lnTo>
                    <a:lnTo>
                      <a:pt x="956" y="254"/>
                    </a:lnTo>
                    <a:lnTo>
                      <a:pt x="952" y="220"/>
                    </a:lnTo>
                    <a:lnTo>
                      <a:pt x="966" y="201"/>
                    </a:lnTo>
                    <a:lnTo>
                      <a:pt x="989" y="220"/>
                    </a:lnTo>
                    <a:lnTo>
                      <a:pt x="1043" y="293"/>
                    </a:lnTo>
                    <a:lnTo>
                      <a:pt x="1076" y="304"/>
                    </a:lnTo>
                    <a:lnTo>
                      <a:pt x="1086" y="284"/>
                    </a:lnTo>
                    <a:lnTo>
                      <a:pt x="1078" y="245"/>
                    </a:lnTo>
                    <a:lnTo>
                      <a:pt x="1098" y="251"/>
                    </a:lnTo>
                    <a:lnTo>
                      <a:pt x="1131" y="295"/>
                    </a:lnTo>
                    <a:lnTo>
                      <a:pt x="1137" y="320"/>
                    </a:lnTo>
                    <a:lnTo>
                      <a:pt x="1156" y="337"/>
                    </a:lnTo>
                    <a:lnTo>
                      <a:pt x="1195" y="357"/>
                    </a:lnTo>
                    <a:lnTo>
                      <a:pt x="1214" y="393"/>
                    </a:lnTo>
                    <a:lnTo>
                      <a:pt x="1244" y="418"/>
                    </a:lnTo>
                    <a:lnTo>
                      <a:pt x="1259" y="426"/>
                    </a:lnTo>
                    <a:lnTo>
                      <a:pt x="1261" y="449"/>
                    </a:lnTo>
                    <a:lnTo>
                      <a:pt x="1238" y="462"/>
                    </a:lnTo>
                    <a:lnTo>
                      <a:pt x="1224" y="446"/>
                    </a:lnTo>
                    <a:lnTo>
                      <a:pt x="1212" y="449"/>
                    </a:lnTo>
                    <a:lnTo>
                      <a:pt x="1209" y="485"/>
                    </a:lnTo>
                    <a:lnTo>
                      <a:pt x="1189" y="493"/>
                    </a:lnTo>
                    <a:lnTo>
                      <a:pt x="1168" y="474"/>
                    </a:lnTo>
                    <a:lnTo>
                      <a:pt x="1123" y="474"/>
                    </a:lnTo>
                    <a:lnTo>
                      <a:pt x="1117" y="515"/>
                    </a:lnTo>
                    <a:lnTo>
                      <a:pt x="1129" y="540"/>
                    </a:lnTo>
                    <a:lnTo>
                      <a:pt x="1146" y="527"/>
                    </a:lnTo>
                    <a:lnTo>
                      <a:pt x="1164" y="521"/>
                    </a:lnTo>
                    <a:lnTo>
                      <a:pt x="1181" y="535"/>
                    </a:lnTo>
                    <a:lnTo>
                      <a:pt x="1158" y="566"/>
                    </a:lnTo>
                    <a:lnTo>
                      <a:pt x="1181" y="593"/>
                    </a:lnTo>
                    <a:lnTo>
                      <a:pt x="1212" y="602"/>
                    </a:lnTo>
                    <a:lnTo>
                      <a:pt x="1209" y="618"/>
                    </a:lnTo>
                    <a:lnTo>
                      <a:pt x="1197" y="621"/>
                    </a:lnTo>
                    <a:lnTo>
                      <a:pt x="1168" y="716"/>
                    </a:lnTo>
                    <a:lnTo>
                      <a:pt x="1170" y="655"/>
                    </a:lnTo>
                    <a:lnTo>
                      <a:pt x="1183" y="624"/>
                    </a:lnTo>
                    <a:lnTo>
                      <a:pt x="1168" y="610"/>
                    </a:lnTo>
                    <a:lnTo>
                      <a:pt x="1150" y="630"/>
                    </a:lnTo>
                    <a:lnTo>
                      <a:pt x="1160" y="646"/>
                    </a:lnTo>
                    <a:lnTo>
                      <a:pt x="1146" y="657"/>
                    </a:lnTo>
                    <a:lnTo>
                      <a:pt x="1133" y="671"/>
                    </a:lnTo>
                    <a:lnTo>
                      <a:pt x="1135" y="713"/>
                    </a:lnTo>
                    <a:lnTo>
                      <a:pt x="1115" y="727"/>
                    </a:lnTo>
                    <a:lnTo>
                      <a:pt x="1088" y="730"/>
                    </a:lnTo>
                    <a:lnTo>
                      <a:pt x="1098" y="752"/>
                    </a:lnTo>
                    <a:lnTo>
                      <a:pt x="1088" y="777"/>
                    </a:lnTo>
                    <a:lnTo>
                      <a:pt x="1098" y="797"/>
                    </a:lnTo>
                    <a:lnTo>
                      <a:pt x="1082" y="839"/>
                    </a:lnTo>
                    <a:lnTo>
                      <a:pt x="1076" y="878"/>
                    </a:lnTo>
                    <a:lnTo>
                      <a:pt x="1053" y="900"/>
                    </a:lnTo>
                    <a:lnTo>
                      <a:pt x="1024" y="961"/>
                    </a:lnTo>
                    <a:lnTo>
                      <a:pt x="1020" y="1003"/>
                    </a:lnTo>
                    <a:lnTo>
                      <a:pt x="1030" y="1036"/>
                    </a:lnTo>
                    <a:lnTo>
                      <a:pt x="1043" y="1078"/>
                    </a:lnTo>
                    <a:lnTo>
                      <a:pt x="1051" y="1123"/>
                    </a:lnTo>
                    <a:lnTo>
                      <a:pt x="1038" y="1142"/>
                    </a:lnTo>
                    <a:lnTo>
                      <a:pt x="1020" y="1128"/>
                    </a:lnTo>
                    <a:lnTo>
                      <a:pt x="1024" y="1106"/>
                    </a:lnTo>
                    <a:lnTo>
                      <a:pt x="1014" y="1056"/>
                    </a:lnTo>
                    <a:lnTo>
                      <a:pt x="1003" y="1048"/>
                    </a:lnTo>
                    <a:lnTo>
                      <a:pt x="995" y="1017"/>
                    </a:lnTo>
                    <a:lnTo>
                      <a:pt x="979" y="1017"/>
                    </a:lnTo>
                    <a:lnTo>
                      <a:pt x="962" y="1000"/>
                    </a:lnTo>
                    <a:lnTo>
                      <a:pt x="942" y="1006"/>
                    </a:lnTo>
                    <a:lnTo>
                      <a:pt x="925" y="995"/>
                    </a:lnTo>
                    <a:lnTo>
                      <a:pt x="903" y="1009"/>
                    </a:lnTo>
                    <a:lnTo>
                      <a:pt x="865" y="997"/>
                    </a:lnTo>
                    <a:lnTo>
                      <a:pt x="890" y="1034"/>
                    </a:lnTo>
                    <a:lnTo>
                      <a:pt x="859" y="1031"/>
                    </a:lnTo>
                    <a:lnTo>
                      <a:pt x="837" y="1003"/>
                    </a:lnTo>
                    <a:lnTo>
                      <a:pt x="799" y="1003"/>
                    </a:lnTo>
                    <a:lnTo>
                      <a:pt x="804" y="1048"/>
                    </a:lnTo>
                    <a:lnTo>
                      <a:pt x="775" y="1034"/>
                    </a:lnTo>
                    <a:lnTo>
                      <a:pt x="760" y="1078"/>
                    </a:lnTo>
                    <a:lnTo>
                      <a:pt x="771" y="1098"/>
                    </a:lnTo>
                    <a:lnTo>
                      <a:pt x="760" y="1151"/>
                    </a:lnTo>
                    <a:lnTo>
                      <a:pt x="773" y="1212"/>
                    </a:lnTo>
                    <a:lnTo>
                      <a:pt x="789" y="1254"/>
                    </a:lnTo>
                    <a:lnTo>
                      <a:pt x="806" y="1293"/>
                    </a:lnTo>
                    <a:lnTo>
                      <a:pt x="859" y="1290"/>
                    </a:lnTo>
                    <a:lnTo>
                      <a:pt x="880" y="1282"/>
                    </a:lnTo>
                    <a:lnTo>
                      <a:pt x="884" y="1254"/>
                    </a:lnTo>
                    <a:lnTo>
                      <a:pt x="872" y="1231"/>
                    </a:lnTo>
                    <a:lnTo>
                      <a:pt x="874" y="1212"/>
                    </a:lnTo>
                    <a:lnTo>
                      <a:pt x="907" y="1217"/>
                    </a:lnTo>
                    <a:lnTo>
                      <a:pt x="940" y="1206"/>
                    </a:lnTo>
                    <a:lnTo>
                      <a:pt x="940" y="1231"/>
                    </a:lnTo>
                    <a:lnTo>
                      <a:pt x="931" y="1268"/>
                    </a:lnTo>
                    <a:lnTo>
                      <a:pt x="915" y="1295"/>
                    </a:lnTo>
                    <a:lnTo>
                      <a:pt x="911" y="1334"/>
                    </a:lnTo>
                    <a:lnTo>
                      <a:pt x="933" y="1351"/>
                    </a:lnTo>
                    <a:lnTo>
                      <a:pt x="962" y="1346"/>
                    </a:lnTo>
                    <a:lnTo>
                      <a:pt x="979" y="1360"/>
                    </a:lnTo>
                    <a:lnTo>
                      <a:pt x="995" y="1354"/>
                    </a:lnTo>
                    <a:lnTo>
                      <a:pt x="1001" y="1379"/>
                    </a:lnTo>
                    <a:lnTo>
                      <a:pt x="987" y="1415"/>
                    </a:lnTo>
                    <a:lnTo>
                      <a:pt x="999" y="1438"/>
                    </a:lnTo>
                    <a:lnTo>
                      <a:pt x="1001" y="1482"/>
                    </a:lnTo>
                    <a:lnTo>
                      <a:pt x="1020" y="1513"/>
                    </a:lnTo>
                    <a:lnTo>
                      <a:pt x="1045" y="1521"/>
                    </a:lnTo>
                    <a:lnTo>
                      <a:pt x="1063" y="1513"/>
                    </a:lnTo>
                    <a:lnTo>
                      <a:pt x="1071" y="1516"/>
                    </a:lnTo>
                    <a:lnTo>
                      <a:pt x="1104" y="1516"/>
                    </a:lnTo>
                    <a:lnTo>
                      <a:pt x="1133" y="1518"/>
                    </a:lnTo>
                    <a:lnTo>
                      <a:pt x="1141" y="1499"/>
                    </a:lnTo>
                    <a:lnTo>
                      <a:pt x="1115" y="1532"/>
                    </a:lnTo>
                    <a:lnTo>
                      <a:pt x="1098" y="1529"/>
                    </a:lnTo>
                    <a:lnTo>
                      <a:pt x="1080" y="1532"/>
                    </a:lnTo>
                    <a:lnTo>
                      <a:pt x="1045" y="1549"/>
                    </a:lnTo>
                    <a:lnTo>
                      <a:pt x="1016" y="1527"/>
                    </a:lnTo>
                    <a:lnTo>
                      <a:pt x="989" y="1513"/>
                    </a:lnTo>
                    <a:lnTo>
                      <a:pt x="977" y="1516"/>
                    </a:lnTo>
                    <a:lnTo>
                      <a:pt x="979" y="1496"/>
                    </a:lnTo>
                    <a:lnTo>
                      <a:pt x="977" y="1465"/>
                    </a:lnTo>
                    <a:lnTo>
                      <a:pt x="954" y="1438"/>
                    </a:lnTo>
                    <a:lnTo>
                      <a:pt x="905" y="1421"/>
                    </a:lnTo>
                    <a:lnTo>
                      <a:pt x="898" y="1410"/>
                    </a:lnTo>
                    <a:lnTo>
                      <a:pt x="884" y="1412"/>
                    </a:lnTo>
                    <a:lnTo>
                      <a:pt x="870" y="1399"/>
                    </a:lnTo>
                    <a:lnTo>
                      <a:pt x="853" y="1385"/>
                    </a:lnTo>
                    <a:lnTo>
                      <a:pt x="830" y="1346"/>
                    </a:lnTo>
                    <a:lnTo>
                      <a:pt x="802" y="1334"/>
                    </a:lnTo>
                    <a:lnTo>
                      <a:pt x="787" y="1360"/>
                    </a:lnTo>
                    <a:lnTo>
                      <a:pt x="769" y="1340"/>
                    </a:lnTo>
                    <a:lnTo>
                      <a:pt x="748" y="1340"/>
                    </a:lnTo>
                    <a:lnTo>
                      <a:pt x="705" y="1326"/>
                    </a:lnTo>
                    <a:lnTo>
                      <a:pt x="628" y="1259"/>
                    </a:lnTo>
                    <a:lnTo>
                      <a:pt x="622" y="1190"/>
                    </a:lnTo>
                    <a:lnTo>
                      <a:pt x="614" y="1162"/>
                    </a:lnTo>
                    <a:lnTo>
                      <a:pt x="600" y="1142"/>
                    </a:lnTo>
                    <a:lnTo>
                      <a:pt x="583" y="1103"/>
                    </a:lnTo>
                    <a:lnTo>
                      <a:pt x="501" y="970"/>
                    </a:lnTo>
                    <a:lnTo>
                      <a:pt x="501" y="1020"/>
                    </a:lnTo>
                    <a:lnTo>
                      <a:pt x="552" y="1109"/>
                    </a:lnTo>
                    <a:lnTo>
                      <a:pt x="573" y="1184"/>
                    </a:lnTo>
                    <a:lnTo>
                      <a:pt x="542" y="1167"/>
                    </a:lnTo>
                    <a:lnTo>
                      <a:pt x="536" y="1123"/>
                    </a:lnTo>
                    <a:lnTo>
                      <a:pt x="495" y="1095"/>
                    </a:lnTo>
                    <a:lnTo>
                      <a:pt x="519" y="1078"/>
                    </a:lnTo>
                    <a:lnTo>
                      <a:pt x="464" y="1031"/>
                    </a:lnTo>
                    <a:lnTo>
                      <a:pt x="486" y="1003"/>
                    </a:lnTo>
                    <a:lnTo>
                      <a:pt x="466" y="947"/>
                    </a:lnTo>
                    <a:lnTo>
                      <a:pt x="400" y="830"/>
                    </a:lnTo>
                    <a:lnTo>
                      <a:pt x="392" y="763"/>
                    </a:lnTo>
                    <a:lnTo>
                      <a:pt x="396" y="713"/>
                    </a:lnTo>
                    <a:lnTo>
                      <a:pt x="414" y="657"/>
                    </a:lnTo>
                    <a:lnTo>
                      <a:pt x="414" y="602"/>
                    </a:lnTo>
                    <a:lnTo>
                      <a:pt x="400" y="568"/>
                    </a:lnTo>
                    <a:lnTo>
                      <a:pt x="437" y="557"/>
                    </a:lnTo>
                    <a:lnTo>
                      <a:pt x="392" y="490"/>
                    </a:lnTo>
                    <a:lnTo>
                      <a:pt x="394" y="460"/>
                    </a:lnTo>
                    <a:lnTo>
                      <a:pt x="375" y="418"/>
                    </a:lnTo>
                    <a:lnTo>
                      <a:pt x="383" y="393"/>
                    </a:lnTo>
                    <a:lnTo>
                      <a:pt x="369" y="379"/>
                    </a:lnTo>
                    <a:lnTo>
                      <a:pt x="367" y="351"/>
                    </a:lnTo>
                    <a:lnTo>
                      <a:pt x="354" y="329"/>
                    </a:lnTo>
                    <a:lnTo>
                      <a:pt x="369" y="309"/>
                    </a:lnTo>
                    <a:lnTo>
                      <a:pt x="348" y="295"/>
                    </a:lnTo>
                    <a:lnTo>
                      <a:pt x="330" y="315"/>
                    </a:lnTo>
                    <a:lnTo>
                      <a:pt x="305" y="276"/>
                    </a:lnTo>
                    <a:lnTo>
                      <a:pt x="278" y="265"/>
                    </a:lnTo>
                    <a:lnTo>
                      <a:pt x="239" y="265"/>
                    </a:lnTo>
                    <a:lnTo>
                      <a:pt x="214" y="301"/>
                    </a:lnTo>
                    <a:lnTo>
                      <a:pt x="202" y="290"/>
                    </a:lnTo>
                    <a:lnTo>
                      <a:pt x="223" y="242"/>
                    </a:lnTo>
                    <a:lnTo>
                      <a:pt x="204" y="251"/>
                    </a:lnTo>
                    <a:lnTo>
                      <a:pt x="165" y="301"/>
                    </a:lnTo>
                    <a:lnTo>
                      <a:pt x="124" y="345"/>
                    </a:lnTo>
                    <a:lnTo>
                      <a:pt x="87" y="357"/>
                    </a:lnTo>
                    <a:lnTo>
                      <a:pt x="25" y="401"/>
                    </a:lnTo>
                    <a:lnTo>
                      <a:pt x="0" y="398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8" name="Freeform 35"/>
              <p:cNvSpPr>
                <a:spLocks/>
              </p:cNvSpPr>
              <p:nvPr/>
            </p:nvSpPr>
            <p:spPr bwMode="ltGray">
              <a:xfrm>
                <a:off x="994" y="87"/>
                <a:ext cx="429" cy="408"/>
              </a:xfrm>
              <a:custGeom>
                <a:avLst/>
                <a:gdLst>
                  <a:gd name="T0" fmla="*/ 0 w 429"/>
                  <a:gd name="T1" fmla="*/ 84 h 408"/>
                  <a:gd name="T2" fmla="*/ 10 w 429"/>
                  <a:gd name="T3" fmla="*/ 53 h 408"/>
                  <a:gd name="T4" fmla="*/ 10 w 429"/>
                  <a:gd name="T5" fmla="*/ 31 h 408"/>
                  <a:gd name="T6" fmla="*/ 25 w 429"/>
                  <a:gd name="T7" fmla="*/ 0 h 408"/>
                  <a:gd name="T8" fmla="*/ 103 w 429"/>
                  <a:gd name="T9" fmla="*/ 20 h 408"/>
                  <a:gd name="T10" fmla="*/ 236 w 429"/>
                  <a:gd name="T11" fmla="*/ 56 h 408"/>
                  <a:gd name="T12" fmla="*/ 289 w 429"/>
                  <a:gd name="T13" fmla="*/ 86 h 408"/>
                  <a:gd name="T14" fmla="*/ 358 w 429"/>
                  <a:gd name="T15" fmla="*/ 114 h 408"/>
                  <a:gd name="T16" fmla="*/ 393 w 429"/>
                  <a:gd name="T17" fmla="*/ 167 h 408"/>
                  <a:gd name="T18" fmla="*/ 428 w 429"/>
                  <a:gd name="T19" fmla="*/ 192 h 408"/>
                  <a:gd name="T20" fmla="*/ 414 w 429"/>
                  <a:gd name="T21" fmla="*/ 212 h 408"/>
                  <a:gd name="T22" fmla="*/ 414 w 429"/>
                  <a:gd name="T23" fmla="*/ 237 h 408"/>
                  <a:gd name="T24" fmla="*/ 401 w 429"/>
                  <a:gd name="T25" fmla="*/ 243 h 408"/>
                  <a:gd name="T26" fmla="*/ 389 w 429"/>
                  <a:gd name="T27" fmla="*/ 265 h 408"/>
                  <a:gd name="T28" fmla="*/ 401 w 429"/>
                  <a:gd name="T29" fmla="*/ 287 h 408"/>
                  <a:gd name="T30" fmla="*/ 399 w 429"/>
                  <a:gd name="T31" fmla="*/ 304 h 408"/>
                  <a:gd name="T32" fmla="*/ 385 w 429"/>
                  <a:gd name="T33" fmla="*/ 326 h 408"/>
                  <a:gd name="T34" fmla="*/ 387 w 429"/>
                  <a:gd name="T35" fmla="*/ 348 h 408"/>
                  <a:gd name="T36" fmla="*/ 411 w 429"/>
                  <a:gd name="T37" fmla="*/ 371 h 408"/>
                  <a:gd name="T38" fmla="*/ 413 w 429"/>
                  <a:gd name="T39" fmla="*/ 393 h 408"/>
                  <a:gd name="T40" fmla="*/ 407 w 429"/>
                  <a:gd name="T41" fmla="*/ 404 h 408"/>
                  <a:gd name="T42" fmla="*/ 383 w 429"/>
                  <a:gd name="T43" fmla="*/ 407 h 408"/>
                  <a:gd name="T44" fmla="*/ 366 w 429"/>
                  <a:gd name="T45" fmla="*/ 396 h 408"/>
                  <a:gd name="T46" fmla="*/ 347 w 429"/>
                  <a:gd name="T47" fmla="*/ 368 h 408"/>
                  <a:gd name="T48" fmla="*/ 339 w 429"/>
                  <a:gd name="T49" fmla="*/ 368 h 408"/>
                  <a:gd name="T50" fmla="*/ 329 w 429"/>
                  <a:gd name="T51" fmla="*/ 357 h 408"/>
                  <a:gd name="T52" fmla="*/ 320 w 429"/>
                  <a:gd name="T53" fmla="*/ 323 h 408"/>
                  <a:gd name="T54" fmla="*/ 308 w 429"/>
                  <a:gd name="T55" fmla="*/ 312 h 408"/>
                  <a:gd name="T56" fmla="*/ 283 w 429"/>
                  <a:gd name="T57" fmla="*/ 295 h 408"/>
                  <a:gd name="T58" fmla="*/ 261 w 429"/>
                  <a:gd name="T59" fmla="*/ 284 h 408"/>
                  <a:gd name="T60" fmla="*/ 230 w 429"/>
                  <a:gd name="T61" fmla="*/ 254 h 408"/>
                  <a:gd name="T62" fmla="*/ 217 w 429"/>
                  <a:gd name="T63" fmla="*/ 231 h 408"/>
                  <a:gd name="T64" fmla="*/ 219 w 429"/>
                  <a:gd name="T65" fmla="*/ 215 h 408"/>
                  <a:gd name="T66" fmla="*/ 232 w 429"/>
                  <a:gd name="T67" fmla="*/ 201 h 408"/>
                  <a:gd name="T68" fmla="*/ 221 w 429"/>
                  <a:gd name="T69" fmla="*/ 184 h 408"/>
                  <a:gd name="T70" fmla="*/ 209 w 429"/>
                  <a:gd name="T71" fmla="*/ 192 h 408"/>
                  <a:gd name="T72" fmla="*/ 190 w 429"/>
                  <a:gd name="T73" fmla="*/ 167 h 408"/>
                  <a:gd name="T74" fmla="*/ 186 w 429"/>
                  <a:gd name="T75" fmla="*/ 181 h 408"/>
                  <a:gd name="T76" fmla="*/ 168 w 429"/>
                  <a:gd name="T77" fmla="*/ 181 h 408"/>
                  <a:gd name="T78" fmla="*/ 165 w 429"/>
                  <a:gd name="T79" fmla="*/ 170 h 408"/>
                  <a:gd name="T80" fmla="*/ 165 w 429"/>
                  <a:gd name="T81" fmla="*/ 151 h 408"/>
                  <a:gd name="T82" fmla="*/ 157 w 429"/>
                  <a:gd name="T83" fmla="*/ 139 h 408"/>
                  <a:gd name="T84" fmla="*/ 145 w 429"/>
                  <a:gd name="T85" fmla="*/ 142 h 408"/>
                  <a:gd name="T86" fmla="*/ 130 w 429"/>
                  <a:gd name="T87" fmla="*/ 112 h 408"/>
                  <a:gd name="T88" fmla="*/ 118 w 429"/>
                  <a:gd name="T89" fmla="*/ 109 h 408"/>
                  <a:gd name="T90" fmla="*/ 101 w 429"/>
                  <a:gd name="T91" fmla="*/ 95 h 408"/>
                  <a:gd name="T92" fmla="*/ 64 w 429"/>
                  <a:gd name="T93" fmla="*/ 98 h 408"/>
                  <a:gd name="T94" fmla="*/ 27 w 429"/>
                  <a:gd name="T95" fmla="*/ 95 h 408"/>
                  <a:gd name="T96" fmla="*/ 0 w 429"/>
                  <a:gd name="T97" fmla="*/ 84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29" h="408">
                    <a:moveTo>
                      <a:pt x="0" y="84"/>
                    </a:moveTo>
                    <a:lnTo>
                      <a:pt x="10" y="53"/>
                    </a:lnTo>
                    <a:lnTo>
                      <a:pt x="10" y="31"/>
                    </a:lnTo>
                    <a:lnTo>
                      <a:pt x="25" y="0"/>
                    </a:lnTo>
                    <a:lnTo>
                      <a:pt x="103" y="20"/>
                    </a:lnTo>
                    <a:lnTo>
                      <a:pt x="236" y="56"/>
                    </a:lnTo>
                    <a:lnTo>
                      <a:pt x="289" y="86"/>
                    </a:lnTo>
                    <a:lnTo>
                      <a:pt x="358" y="114"/>
                    </a:lnTo>
                    <a:lnTo>
                      <a:pt x="393" y="167"/>
                    </a:lnTo>
                    <a:lnTo>
                      <a:pt x="428" y="192"/>
                    </a:lnTo>
                    <a:lnTo>
                      <a:pt x="414" y="212"/>
                    </a:lnTo>
                    <a:lnTo>
                      <a:pt x="414" y="237"/>
                    </a:lnTo>
                    <a:lnTo>
                      <a:pt x="401" y="243"/>
                    </a:lnTo>
                    <a:lnTo>
                      <a:pt x="389" y="265"/>
                    </a:lnTo>
                    <a:lnTo>
                      <a:pt x="401" y="287"/>
                    </a:lnTo>
                    <a:lnTo>
                      <a:pt x="399" y="304"/>
                    </a:lnTo>
                    <a:lnTo>
                      <a:pt x="385" y="326"/>
                    </a:lnTo>
                    <a:lnTo>
                      <a:pt x="387" y="348"/>
                    </a:lnTo>
                    <a:lnTo>
                      <a:pt x="411" y="371"/>
                    </a:lnTo>
                    <a:lnTo>
                      <a:pt x="413" y="393"/>
                    </a:lnTo>
                    <a:lnTo>
                      <a:pt x="407" y="404"/>
                    </a:lnTo>
                    <a:lnTo>
                      <a:pt x="383" y="407"/>
                    </a:lnTo>
                    <a:lnTo>
                      <a:pt x="366" y="396"/>
                    </a:lnTo>
                    <a:lnTo>
                      <a:pt x="347" y="368"/>
                    </a:lnTo>
                    <a:lnTo>
                      <a:pt x="339" y="368"/>
                    </a:lnTo>
                    <a:lnTo>
                      <a:pt x="329" y="357"/>
                    </a:lnTo>
                    <a:lnTo>
                      <a:pt x="320" y="323"/>
                    </a:lnTo>
                    <a:lnTo>
                      <a:pt x="308" y="312"/>
                    </a:lnTo>
                    <a:lnTo>
                      <a:pt x="283" y="295"/>
                    </a:lnTo>
                    <a:lnTo>
                      <a:pt x="261" y="284"/>
                    </a:lnTo>
                    <a:lnTo>
                      <a:pt x="230" y="254"/>
                    </a:lnTo>
                    <a:lnTo>
                      <a:pt x="217" y="231"/>
                    </a:lnTo>
                    <a:lnTo>
                      <a:pt x="219" y="215"/>
                    </a:lnTo>
                    <a:lnTo>
                      <a:pt x="232" y="201"/>
                    </a:lnTo>
                    <a:lnTo>
                      <a:pt x="221" y="184"/>
                    </a:lnTo>
                    <a:lnTo>
                      <a:pt x="209" y="192"/>
                    </a:lnTo>
                    <a:lnTo>
                      <a:pt x="190" y="167"/>
                    </a:lnTo>
                    <a:lnTo>
                      <a:pt x="186" y="181"/>
                    </a:lnTo>
                    <a:lnTo>
                      <a:pt x="168" y="181"/>
                    </a:lnTo>
                    <a:lnTo>
                      <a:pt x="165" y="170"/>
                    </a:lnTo>
                    <a:lnTo>
                      <a:pt x="165" y="151"/>
                    </a:lnTo>
                    <a:lnTo>
                      <a:pt x="157" y="139"/>
                    </a:lnTo>
                    <a:lnTo>
                      <a:pt x="145" y="142"/>
                    </a:lnTo>
                    <a:lnTo>
                      <a:pt x="130" y="112"/>
                    </a:lnTo>
                    <a:lnTo>
                      <a:pt x="118" y="109"/>
                    </a:lnTo>
                    <a:lnTo>
                      <a:pt x="101" y="95"/>
                    </a:lnTo>
                    <a:lnTo>
                      <a:pt x="64" y="98"/>
                    </a:lnTo>
                    <a:lnTo>
                      <a:pt x="27" y="95"/>
                    </a:lnTo>
                    <a:lnTo>
                      <a:pt x="0" y="84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9" name="Freeform 36"/>
              <p:cNvSpPr>
                <a:spLocks/>
              </p:cNvSpPr>
              <p:nvPr/>
            </p:nvSpPr>
            <p:spPr bwMode="ltGray">
              <a:xfrm>
                <a:off x="908" y="230"/>
                <a:ext cx="274" cy="210"/>
              </a:xfrm>
              <a:custGeom>
                <a:avLst/>
                <a:gdLst>
                  <a:gd name="T0" fmla="*/ 10 w 274"/>
                  <a:gd name="T1" fmla="*/ 0 h 210"/>
                  <a:gd name="T2" fmla="*/ 0 w 274"/>
                  <a:gd name="T3" fmla="*/ 17 h 210"/>
                  <a:gd name="T4" fmla="*/ 0 w 274"/>
                  <a:gd name="T5" fmla="*/ 36 h 210"/>
                  <a:gd name="T6" fmla="*/ 19 w 274"/>
                  <a:gd name="T7" fmla="*/ 56 h 210"/>
                  <a:gd name="T8" fmla="*/ 31 w 274"/>
                  <a:gd name="T9" fmla="*/ 50 h 210"/>
                  <a:gd name="T10" fmla="*/ 35 w 274"/>
                  <a:gd name="T11" fmla="*/ 59 h 210"/>
                  <a:gd name="T12" fmla="*/ 46 w 274"/>
                  <a:gd name="T13" fmla="*/ 61 h 210"/>
                  <a:gd name="T14" fmla="*/ 54 w 274"/>
                  <a:gd name="T15" fmla="*/ 47 h 210"/>
                  <a:gd name="T16" fmla="*/ 81 w 274"/>
                  <a:gd name="T17" fmla="*/ 50 h 210"/>
                  <a:gd name="T18" fmla="*/ 85 w 274"/>
                  <a:gd name="T19" fmla="*/ 64 h 210"/>
                  <a:gd name="T20" fmla="*/ 94 w 274"/>
                  <a:gd name="T21" fmla="*/ 70 h 210"/>
                  <a:gd name="T22" fmla="*/ 117 w 274"/>
                  <a:gd name="T23" fmla="*/ 67 h 210"/>
                  <a:gd name="T24" fmla="*/ 125 w 274"/>
                  <a:gd name="T25" fmla="*/ 75 h 210"/>
                  <a:gd name="T26" fmla="*/ 137 w 274"/>
                  <a:gd name="T27" fmla="*/ 84 h 210"/>
                  <a:gd name="T28" fmla="*/ 146 w 274"/>
                  <a:gd name="T29" fmla="*/ 100 h 210"/>
                  <a:gd name="T30" fmla="*/ 146 w 274"/>
                  <a:gd name="T31" fmla="*/ 123 h 210"/>
                  <a:gd name="T32" fmla="*/ 138 w 274"/>
                  <a:gd name="T33" fmla="*/ 128 h 210"/>
                  <a:gd name="T34" fmla="*/ 142 w 274"/>
                  <a:gd name="T35" fmla="*/ 137 h 210"/>
                  <a:gd name="T36" fmla="*/ 131 w 274"/>
                  <a:gd name="T37" fmla="*/ 150 h 210"/>
                  <a:gd name="T38" fmla="*/ 131 w 274"/>
                  <a:gd name="T39" fmla="*/ 170 h 210"/>
                  <a:gd name="T40" fmla="*/ 148 w 274"/>
                  <a:gd name="T41" fmla="*/ 173 h 210"/>
                  <a:gd name="T42" fmla="*/ 158 w 274"/>
                  <a:gd name="T43" fmla="*/ 167 h 210"/>
                  <a:gd name="T44" fmla="*/ 161 w 274"/>
                  <a:gd name="T45" fmla="*/ 159 h 210"/>
                  <a:gd name="T46" fmla="*/ 167 w 274"/>
                  <a:gd name="T47" fmla="*/ 167 h 210"/>
                  <a:gd name="T48" fmla="*/ 177 w 274"/>
                  <a:gd name="T49" fmla="*/ 162 h 210"/>
                  <a:gd name="T50" fmla="*/ 198 w 274"/>
                  <a:gd name="T51" fmla="*/ 173 h 210"/>
                  <a:gd name="T52" fmla="*/ 211 w 274"/>
                  <a:gd name="T53" fmla="*/ 192 h 210"/>
                  <a:gd name="T54" fmla="*/ 215 w 274"/>
                  <a:gd name="T55" fmla="*/ 192 h 210"/>
                  <a:gd name="T56" fmla="*/ 217 w 274"/>
                  <a:gd name="T57" fmla="*/ 203 h 210"/>
                  <a:gd name="T58" fmla="*/ 231 w 274"/>
                  <a:gd name="T59" fmla="*/ 209 h 210"/>
                  <a:gd name="T60" fmla="*/ 246 w 274"/>
                  <a:gd name="T61" fmla="*/ 209 h 210"/>
                  <a:gd name="T62" fmla="*/ 236 w 274"/>
                  <a:gd name="T63" fmla="*/ 198 h 210"/>
                  <a:gd name="T64" fmla="*/ 240 w 274"/>
                  <a:gd name="T65" fmla="*/ 187 h 210"/>
                  <a:gd name="T66" fmla="*/ 252 w 274"/>
                  <a:gd name="T67" fmla="*/ 198 h 210"/>
                  <a:gd name="T68" fmla="*/ 265 w 274"/>
                  <a:gd name="T69" fmla="*/ 201 h 210"/>
                  <a:gd name="T70" fmla="*/ 267 w 274"/>
                  <a:gd name="T71" fmla="*/ 184 h 210"/>
                  <a:gd name="T72" fmla="*/ 254 w 274"/>
                  <a:gd name="T73" fmla="*/ 170 h 210"/>
                  <a:gd name="T74" fmla="*/ 244 w 274"/>
                  <a:gd name="T75" fmla="*/ 170 h 210"/>
                  <a:gd name="T76" fmla="*/ 231 w 274"/>
                  <a:gd name="T77" fmla="*/ 156 h 210"/>
                  <a:gd name="T78" fmla="*/ 244 w 274"/>
                  <a:gd name="T79" fmla="*/ 156 h 210"/>
                  <a:gd name="T80" fmla="*/ 254 w 274"/>
                  <a:gd name="T81" fmla="*/ 164 h 210"/>
                  <a:gd name="T82" fmla="*/ 273 w 274"/>
                  <a:gd name="T83" fmla="*/ 164 h 210"/>
                  <a:gd name="T84" fmla="*/ 269 w 274"/>
                  <a:gd name="T85" fmla="*/ 148 h 210"/>
                  <a:gd name="T86" fmla="*/ 252 w 274"/>
                  <a:gd name="T87" fmla="*/ 131 h 210"/>
                  <a:gd name="T88" fmla="*/ 240 w 274"/>
                  <a:gd name="T89" fmla="*/ 128 h 210"/>
                  <a:gd name="T90" fmla="*/ 223 w 274"/>
                  <a:gd name="T91" fmla="*/ 109 h 210"/>
                  <a:gd name="T92" fmla="*/ 202 w 274"/>
                  <a:gd name="T93" fmla="*/ 103 h 210"/>
                  <a:gd name="T94" fmla="*/ 185 w 274"/>
                  <a:gd name="T95" fmla="*/ 95 h 210"/>
                  <a:gd name="T96" fmla="*/ 171 w 274"/>
                  <a:gd name="T97" fmla="*/ 70 h 210"/>
                  <a:gd name="T98" fmla="*/ 161 w 274"/>
                  <a:gd name="T99" fmla="*/ 39 h 210"/>
                  <a:gd name="T100" fmla="*/ 148 w 274"/>
                  <a:gd name="T101" fmla="*/ 39 h 210"/>
                  <a:gd name="T102" fmla="*/ 144 w 274"/>
                  <a:gd name="T103" fmla="*/ 31 h 210"/>
                  <a:gd name="T104" fmla="*/ 137 w 274"/>
                  <a:gd name="T105" fmla="*/ 33 h 210"/>
                  <a:gd name="T106" fmla="*/ 123 w 274"/>
                  <a:gd name="T107" fmla="*/ 20 h 210"/>
                  <a:gd name="T108" fmla="*/ 100 w 274"/>
                  <a:gd name="T109" fmla="*/ 14 h 210"/>
                  <a:gd name="T110" fmla="*/ 90 w 274"/>
                  <a:gd name="T111" fmla="*/ 22 h 210"/>
                  <a:gd name="T112" fmla="*/ 69 w 274"/>
                  <a:gd name="T113" fmla="*/ 14 h 210"/>
                  <a:gd name="T114" fmla="*/ 56 w 274"/>
                  <a:gd name="T115" fmla="*/ 14 h 210"/>
                  <a:gd name="T116" fmla="*/ 50 w 274"/>
                  <a:gd name="T117" fmla="*/ 3 h 210"/>
                  <a:gd name="T118" fmla="*/ 44 w 274"/>
                  <a:gd name="T119" fmla="*/ 0 h 210"/>
                  <a:gd name="T120" fmla="*/ 35 w 274"/>
                  <a:gd name="T121" fmla="*/ 3 h 210"/>
                  <a:gd name="T122" fmla="*/ 10 w 274"/>
                  <a:gd name="T123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4" h="210">
                    <a:moveTo>
                      <a:pt x="10" y="0"/>
                    </a:moveTo>
                    <a:lnTo>
                      <a:pt x="0" y="17"/>
                    </a:lnTo>
                    <a:lnTo>
                      <a:pt x="0" y="36"/>
                    </a:lnTo>
                    <a:lnTo>
                      <a:pt x="19" y="56"/>
                    </a:lnTo>
                    <a:lnTo>
                      <a:pt x="31" y="50"/>
                    </a:lnTo>
                    <a:lnTo>
                      <a:pt x="35" y="59"/>
                    </a:lnTo>
                    <a:lnTo>
                      <a:pt x="46" y="61"/>
                    </a:lnTo>
                    <a:lnTo>
                      <a:pt x="54" y="47"/>
                    </a:lnTo>
                    <a:lnTo>
                      <a:pt x="81" y="50"/>
                    </a:lnTo>
                    <a:lnTo>
                      <a:pt x="85" y="64"/>
                    </a:lnTo>
                    <a:lnTo>
                      <a:pt x="94" y="70"/>
                    </a:lnTo>
                    <a:lnTo>
                      <a:pt x="117" y="67"/>
                    </a:lnTo>
                    <a:lnTo>
                      <a:pt x="125" y="75"/>
                    </a:lnTo>
                    <a:lnTo>
                      <a:pt x="137" y="84"/>
                    </a:lnTo>
                    <a:lnTo>
                      <a:pt x="146" y="100"/>
                    </a:lnTo>
                    <a:lnTo>
                      <a:pt x="146" y="123"/>
                    </a:lnTo>
                    <a:lnTo>
                      <a:pt x="138" y="128"/>
                    </a:lnTo>
                    <a:lnTo>
                      <a:pt x="142" y="137"/>
                    </a:lnTo>
                    <a:lnTo>
                      <a:pt x="131" y="150"/>
                    </a:lnTo>
                    <a:lnTo>
                      <a:pt x="131" y="170"/>
                    </a:lnTo>
                    <a:lnTo>
                      <a:pt x="148" y="173"/>
                    </a:lnTo>
                    <a:lnTo>
                      <a:pt x="158" y="167"/>
                    </a:lnTo>
                    <a:lnTo>
                      <a:pt x="161" y="159"/>
                    </a:lnTo>
                    <a:lnTo>
                      <a:pt x="167" y="167"/>
                    </a:lnTo>
                    <a:lnTo>
                      <a:pt x="177" y="162"/>
                    </a:lnTo>
                    <a:lnTo>
                      <a:pt x="198" y="173"/>
                    </a:lnTo>
                    <a:lnTo>
                      <a:pt x="211" y="192"/>
                    </a:lnTo>
                    <a:lnTo>
                      <a:pt x="215" y="192"/>
                    </a:lnTo>
                    <a:lnTo>
                      <a:pt x="217" y="203"/>
                    </a:lnTo>
                    <a:lnTo>
                      <a:pt x="231" y="209"/>
                    </a:lnTo>
                    <a:lnTo>
                      <a:pt x="246" y="209"/>
                    </a:lnTo>
                    <a:lnTo>
                      <a:pt x="236" y="198"/>
                    </a:lnTo>
                    <a:lnTo>
                      <a:pt x="240" y="187"/>
                    </a:lnTo>
                    <a:lnTo>
                      <a:pt x="252" y="198"/>
                    </a:lnTo>
                    <a:lnTo>
                      <a:pt x="265" y="201"/>
                    </a:lnTo>
                    <a:lnTo>
                      <a:pt x="267" y="184"/>
                    </a:lnTo>
                    <a:lnTo>
                      <a:pt x="254" y="170"/>
                    </a:lnTo>
                    <a:lnTo>
                      <a:pt x="244" y="170"/>
                    </a:lnTo>
                    <a:lnTo>
                      <a:pt x="231" y="156"/>
                    </a:lnTo>
                    <a:lnTo>
                      <a:pt x="244" y="156"/>
                    </a:lnTo>
                    <a:lnTo>
                      <a:pt x="254" y="164"/>
                    </a:lnTo>
                    <a:lnTo>
                      <a:pt x="273" y="164"/>
                    </a:lnTo>
                    <a:lnTo>
                      <a:pt x="269" y="148"/>
                    </a:lnTo>
                    <a:lnTo>
                      <a:pt x="252" y="131"/>
                    </a:lnTo>
                    <a:lnTo>
                      <a:pt x="240" y="128"/>
                    </a:lnTo>
                    <a:lnTo>
                      <a:pt x="223" y="109"/>
                    </a:lnTo>
                    <a:lnTo>
                      <a:pt x="202" y="103"/>
                    </a:lnTo>
                    <a:lnTo>
                      <a:pt x="185" y="95"/>
                    </a:lnTo>
                    <a:lnTo>
                      <a:pt x="171" y="70"/>
                    </a:lnTo>
                    <a:lnTo>
                      <a:pt x="161" y="39"/>
                    </a:lnTo>
                    <a:lnTo>
                      <a:pt x="148" y="39"/>
                    </a:lnTo>
                    <a:lnTo>
                      <a:pt x="144" y="31"/>
                    </a:lnTo>
                    <a:lnTo>
                      <a:pt x="137" y="33"/>
                    </a:lnTo>
                    <a:lnTo>
                      <a:pt x="123" y="20"/>
                    </a:lnTo>
                    <a:lnTo>
                      <a:pt x="100" y="14"/>
                    </a:lnTo>
                    <a:lnTo>
                      <a:pt x="90" y="22"/>
                    </a:lnTo>
                    <a:lnTo>
                      <a:pt x="69" y="14"/>
                    </a:lnTo>
                    <a:lnTo>
                      <a:pt x="56" y="14"/>
                    </a:lnTo>
                    <a:lnTo>
                      <a:pt x="50" y="3"/>
                    </a:lnTo>
                    <a:lnTo>
                      <a:pt x="44" y="0"/>
                    </a:lnTo>
                    <a:lnTo>
                      <a:pt x="35" y="3"/>
                    </a:lnTo>
                    <a:lnTo>
                      <a:pt x="10" y="0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0" name="Freeform 37"/>
              <p:cNvSpPr>
                <a:spLocks/>
              </p:cNvSpPr>
              <p:nvPr/>
            </p:nvSpPr>
            <p:spPr bwMode="ltGray">
              <a:xfrm>
                <a:off x="1064" y="1397"/>
                <a:ext cx="195" cy="98"/>
              </a:xfrm>
              <a:custGeom>
                <a:avLst/>
                <a:gdLst>
                  <a:gd name="T0" fmla="*/ 0 w 195"/>
                  <a:gd name="T1" fmla="*/ 49 h 98"/>
                  <a:gd name="T2" fmla="*/ 17 w 195"/>
                  <a:gd name="T3" fmla="*/ 20 h 98"/>
                  <a:gd name="T4" fmla="*/ 25 w 195"/>
                  <a:gd name="T5" fmla="*/ 20 h 98"/>
                  <a:gd name="T6" fmla="*/ 38 w 195"/>
                  <a:gd name="T7" fmla="*/ 6 h 98"/>
                  <a:gd name="T8" fmla="*/ 54 w 195"/>
                  <a:gd name="T9" fmla="*/ 6 h 98"/>
                  <a:gd name="T10" fmla="*/ 58 w 195"/>
                  <a:gd name="T11" fmla="*/ 3 h 98"/>
                  <a:gd name="T12" fmla="*/ 63 w 195"/>
                  <a:gd name="T13" fmla="*/ 0 h 98"/>
                  <a:gd name="T14" fmla="*/ 83 w 195"/>
                  <a:gd name="T15" fmla="*/ 17 h 98"/>
                  <a:gd name="T16" fmla="*/ 88 w 195"/>
                  <a:gd name="T17" fmla="*/ 29 h 98"/>
                  <a:gd name="T18" fmla="*/ 92 w 195"/>
                  <a:gd name="T19" fmla="*/ 23 h 98"/>
                  <a:gd name="T20" fmla="*/ 108 w 195"/>
                  <a:gd name="T21" fmla="*/ 34 h 98"/>
                  <a:gd name="T22" fmla="*/ 117 w 195"/>
                  <a:gd name="T23" fmla="*/ 34 h 98"/>
                  <a:gd name="T24" fmla="*/ 125 w 195"/>
                  <a:gd name="T25" fmla="*/ 43 h 98"/>
                  <a:gd name="T26" fmla="*/ 138 w 195"/>
                  <a:gd name="T27" fmla="*/ 49 h 98"/>
                  <a:gd name="T28" fmla="*/ 138 w 195"/>
                  <a:gd name="T29" fmla="*/ 63 h 98"/>
                  <a:gd name="T30" fmla="*/ 163 w 195"/>
                  <a:gd name="T31" fmla="*/ 63 h 98"/>
                  <a:gd name="T32" fmla="*/ 169 w 195"/>
                  <a:gd name="T33" fmla="*/ 77 h 98"/>
                  <a:gd name="T34" fmla="*/ 184 w 195"/>
                  <a:gd name="T35" fmla="*/ 77 h 98"/>
                  <a:gd name="T36" fmla="*/ 194 w 195"/>
                  <a:gd name="T37" fmla="*/ 94 h 98"/>
                  <a:gd name="T38" fmla="*/ 188 w 195"/>
                  <a:gd name="T39" fmla="*/ 97 h 98"/>
                  <a:gd name="T40" fmla="*/ 184 w 195"/>
                  <a:gd name="T41" fmla="*/ 91 h 98"/>
                  <a:gd name="T42" fmla="*/ 182 w 195"/>
                  <a:gd name="T43" fmla="*/ 88 h 98"/>
                  <a:gd name="T44" fmla="*/ 169 w 195"/>
                  <a:gd name="T45" fmla="*/ 91 h 98"/>
                  <a:gd name="T46" fmla="*/ 165 w 195"/>
                  <a:gd name="T47" fmla="*/ 94 h 98"/>
                  <a:gd name="T48" fmla="*/ 154 w 195"/>
                  <a:gd name="T49" fmla="*/ 97 h 98"/>
                  <a:gd name="T50" fmla="*/ 136 w 195"/>
                  <a:gd name="T51" fmla="*/ 97 h 98"/>
                  <a:gd name="T52" fmla="*/ 125 w 195"/>
                  <a:gd name="T53" fmla="*/ 97 h 98"/>
                  <a:gd name="T54" fmla="*/ 125 w 195"/>
                  <a:gd name="T55" fmla="*/ 88 h 98"/>
                  <a:gd name="T56" fmla="*/ 108 w 195"/>
                  <a:gd name="T57" fmla="*/ 66 h 98"/>
                  <a:gd name="T58" fmla="*/ 108 w 195"/>
                  <a:gd name="T59" fmla="*/ 51 h 98"/>
                  <a:gd name="T60" fmla="*/ 88 w 195"/>
                  <a:gd name="T61" fmla="*/ 51 h 98"/>
                  <a:gd name="T62" fmla="*/ 81 w 195"/>
                  <a:gd name="T63" fmla="*/ 43 h 98"/>
                  <a:gd name="T64" fmla="*/ 75 w 195"/>
                  <a:gd name="T65" fmla="*/ 51 h 98"/>
                  <a:gd name="T66" fmla="*/ 69 w 195"/>
                  <a:gd name="T67" fmla="*/ 40 h 98"/>
                  <a:gd name="T68" fmla="*/ 63 w 195"/>
                  <a:gd name="T69" fmla="*/ 40 h 98"/>
                  <a:gd name="T70" fmla="*/ 63 w 195"/>
                  <a:gd name="T71" fmla="*/ 26 h 98"/>
                  <a:gd name="T72" fmla="*/ 58 w 195"/>
                  <a:gd name="T73" fmla="*/ 20 h 98"/>
                  <a:gd name="T74" fmla="*/ 40 w 195"/>
                  <a:gd name="T75" fmla="*/ 23 h 98"/>
                  <a:gd name="T76" fmla="*/ 29 w 195"/>
                  <a:gd name="T77" fmla="*/ 40 h 98"/>
                  <a:gd name="T78" fmla="*/ 15 w 195"/>
                  <a:gd name="T79" fmla="*/ 43 h 98"/>
                  <a:gd name="T80" fmla="*/ 0 w 195"/>
                  <a:gd name="T81" fmla="*/ 4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95" h="98">
                    <a:moveTo>
                      <a:pt x="0" y="49"/>
                    </a:moveTo>
                    <a:lnTo>
                      <a:pt x="17" y="20"/>
                    </a:lnTo>
                    <a:lnTo>
                      <a:pt x="25" y="20"/>
                    </a:lnTo>
                    <a:lnTo>
                      <a:pt x="38" y="6"/>
                    </a:lnTo>
                    <a:lnTo>
                      <a:pt x="54" y="6"/>
                    </a:lnTo>
                    <a:lnTo>
                      <a:pt x="58" y="3"/>
                    </a:lnTo>
                    <a:lnTo>
                      <a:pt x="63" y="0"/>
                    </a:lnTo>
                    <a:lnTo>
                      <a:pt x="83" y="17"/>
                    </a:lnTo>
                    <a:lnTo>
                      <a:pt x="88" y="29"/>
                    </a:lnTo>
                    <a:lnTo>
                      <a:pt x="92" y="23"/>
                    </a:lnTo>
                    <a:lnTo>
                      <a:pt x="108" y="34"/>
                    </a:lnTo>
                    <a:lnTo>
                      <a:pt x="117" y="34"/>
                    </a:lnTo>
                    <a:lnTo>
                      <a:pt x="125" y="43"/>
                    </a:lnTo>
                    <a:lnTo>
                      <a:pt x="138" y="49"/>
                    </a:lnTo>
                    <a:lnTo>
                      <a:pt x="138" y="63"/>
                    </a:lnTo>
                    <a:lnTo>
                      <a:pt x="163" y="63"/>
                    </a:lnTo>
                    <a:lnTo>
                      <a:pt x="169" y="77"/>
                    </a:lnTo>
                    <a:lnTo>
                      <a:pt x="184" y="77"/>
                    </a:lnTo>
                    <a:lnTo>
                      <a:pt x="194" y="94"/>
                    </a:lnTo>
                    <a:lnTo>
                      <a:pt x="188" y="97"/>
                    </a:lnTo>
                    <a:lnTo>
                      <a:pt x="184" y="91"/>
                    </a:lnTo>
                    <a:lnTo>
                      <a:pt x="182" y="88"/>
                    </a:lnTo>
                    <a:lnTo>
                      <a:pt x="169" y="91"/>
                    </a:lnTo>
                    <a:lnTo>
                      <a:pt x="165" y="94"/>
                    </a:lnTo>
                    <a:lnTo>
                      <a:pt x="154" y="97"/>
                    </a:lnTo>
                    <a:lnTo>
                      <a:pt x="136" y="97"/>
                    </a:lnTo>
                    <a:lnTo>
                      <a:pt x="125" y="97"/>
                    </a:lnTo>
                    <a:lnTo>
                      <a:pt x="125" y="88"/>
                    </a:lnTo>
                    <a:lnTo>
                      <a:pt x="108" y="66"/>
                    </a:lnTo>
                    <a:lnTo>
                      <a:pt x="108" y="51"/>
                    </a:lnTo>
                    <a:lnTo>
                      <a:pt x="88" y="51"/>
                    </a:lnTo>
                    <a:lnTo>
                      <a:pt x="81" y="43"/>
                    </a:lnTo>
                    <a:lnTo>
                      <a:pt x="75" y="51"/>
                    </a:lnTo>
                    <a:lnTo>
                      <a:pt x="69" y="40"/>
                    </a:lnTo>
                    <a:lnTo>
                      <a:pt x="63" y="40"/>
                    </a:lnTo>
                    <a:lnTo>
                      <a:pt x="63" y="26"/>
                    </a:lnTo>
                    <a:lnTo>
                      <a:pt x="58" y="20"/>
                    </a:lnTo>
                    <a:lnTo>
                      <a:pt x="40" y="23"/>
                    </a:lnTo>
                    <a:lnTo>
                      <a:pt x="29" y="40"/>
                    </a:lnTo>
                    <a:lnTo>
                      <a:pt x="15" y="43"/>
                    </a:lnTo>
                    <a:lnTo>
                      <a:pt x="0" y="49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1" name="Freeform 38"/>
              <p:cNvSpPr>
                <a:spLocks/>
              </p:cNvSpPr>
              <p:nvPr/>
            </p:nvSpPr>
            <p:spPr bwMode="ltGray">
              <a:xfrm>
                <a:off x="1234" y="1467"/>
                <a:ext cx="129" cy="83"/>
              </a:xfrm>
              <a:custGeom>
                <a:avLst/>
                <a:gdLst>
                  <a:gd name="T0" fmla="*/ 0 w 129"/>
                  <a:gd name="T1" fmla="*/ 62 h 83"/>
                  <a:gd name="T2" fmla="*/ 12 w 129"/>
                  <a:gd name="T3" fmla="*/ 65 h 83"/>
                  <a:gd name="T4" fmla="*/ 40 w 129"/>
                  <a:gd name="T5" fmla="*/ 62 h 83"/>
                  <a:gd name="T6" fmla="*/ 52 w 129"/>
                  <a:gd name="T7" fmla="*/ 79 h 83"/>
                  <a:gd name="T8" fmla="*/ 68 w 129"/>
                  <a:gd name="T9" fmla="*/ 82 h 83"/>
                  <a:gd name="T10" fmla="*/ 76 w 129"/>
                  <a:gd name="T11" fmla="*/ 62 h 83"/>
                  <a:gd name="T12" fmla="*/ 72 w 129"/>
                  <a:gd name="T13" fmla="*/ 57 h 83"/>
                  <a:gd name="T14" fmla="*/ 80 w 129"/>
                  <a:gd name="T15" fmla="*/ 48 h 83"/>
                  <a:gd name="T16" fmla="*/ 96 w 129"/>
                  <a:gd name="T17" fmla="*/ 62 h 83"/>
                  <a:gd name="T18" fmla="*/ 108 w 129"/>
                  <a:gd name="T19" fmla="*/ 62 h 83"/>
                  <a:gd name="T20" fmla="*/ 108 w 129"/>
                  <a:gd name="T21" fmla="*/ 54 h 83"/>
                  <a:gd name="T22" fmla="*/ 116 w 129"/>
                  <a:gd name="T23" fmla="*/ 54 h 83"/>
                  <a:gd name="T24" fmla="*/ 128 w 129"/>
                  <a:gd name="T25" fmla="*/ 40 h 83"/>
                  <a:gd name="T26" fmla="*/ 120 w 129"/>
                  <a:gd name="T27" fmla="*/ 37 h 83"/>
                  <a:gd name="T28" fmla="*/ 120 w 129"/>
                  <a:gd name="T29" fmla="*/ 23 h 83"/>
                  <a:gd name="T30" fmla="*/ 120 w 129"/>
                  <a:gd name="T31" fmla="*/ 11 h 83"/>
                  <a:gd name="T32" fmla="*/ 102 w 129"/>
                  <a:gd name="T33" fmla="*/ 8 h 83"/>
                  <a:gd name="T34" fmla="*/ 88 w 129"/>
                  <a:gd name="T35" fmla="*/ 11 h 83"/>
                  <a:gd name="T36" fmla="*/ 76 w 129"/>
                  <a:gd name="T37" fmla="*/ 11 h 83"/>
                  <a:gd name="T38" fmla="*/ 58 w 129"/>
                  <a:gd name="T39" fmla="*/ 8 h 83"/>
                  <a:gd name="T40" fmla="*/ 44 w 129"/>
                  <a:gd name="T41" fmla="*/ 0 h 83"/>
                  <a:gd name="T42" fmla="*/ 40 w 129"/>
                  <a:gd name="T43" fmla="*/ 8 h 83"/>
                  <a:gd name="T44" fmla="*/ 38 w 129"/>
                  <a:gd name="T45" fmla="*/ 25 h 83"/>
                  <a:gd name="T46" fmla="*/ 24 w 129"/>
                  <a:gd name="T47" fmla="*/ 25 h 83"/>
                  <a:gd name="T48" fmla="*/ 20 w 129"/>
                  <a:gd name="T49" fmla="*/ 40 h 83"/>
                  <a:gd name="T50" fmla="*/ 12 w 129"/>
                  <a:gd name="T51" fmla="*/ 45 h 83"/>
                  <a:gd name="T52" fmla="*/ 0 w 129"/>
                  <a:gd name="T53" fmla="*/ 6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9" h="83">
                    <a:moveTo>
                      <a:pt x="0" y="62"/>
                    </a:moveTo>
                    <a:lnTo>
                      <a:pt x="12" y="65"/>
                    </a:lnTo>
                    <a:lnTo>
                      <a:pt x="40" y="62"/>
                    </a:lnTo>
                    <a:lnTo>
                      <a:pt x="52" y="79"/>
                    </a:lnTo>
                    <a:lnTo>
                      <a:pt x="68" y="82"/>
                    </a:lnTo>
                    <a:lnTo>
                      <a:pt x="76" y="62"/>
                    </a:lnTo>
                    <a:lnTo>
                      <a:pt x="72" y="57"/>
                    </a:lnTo>
                    <a:lnTo>
                      <a:pt x="80" y="48"/>
                    </a:lnTo>
                    <a:lnTo>
                      <a:pt x="96" y="62"/>
                    </a:lnTo>
                    <a:lnTo>
                      <a:pt x="108" y="62"/>
                    </a:lnTo>
                    <a:lnTo>
                      <a:pt x="108" y="54"/>
                    </a:lnTo>
                    <a:lnTo>
                      <a:pt x="116" y="54"/>
                    </a:lnTo>
                    <a:lnTo>
                      <a:pt x="128" y="40"/>
                    </a:lnTo>
                    <a:lnTo>
                      <a:pt x="120" y="37"/>
                    </a:lnTo>
                    <a:lnTo>
                      <a:pt x="120" y="23"/>
                    </a:lnTo>
                    <a:lnTo>
                      <a:pt x="120" y="11"/>
                    </a:lnTo>
                    <a:lnTo>
                      <a:pt x="102" y="8"/>
                    </a:lnTo>
                    <a:lnTo>
                      <a:pt x="88" y="11"/>
                    </a:lnTo>
                    <a:lnTo>
                      <a:pt x="76" y="11"/>
                    </a:lnTo>
                    <a:lnTo>
                      <a:pt x="58" y="8"/>
                    </a:lnTo>
                    <a:lnTo>
                      <a:pt x="44" y="0"/>
                    </a:lnTo>
                    <a:lnTo>
                      <a:pt x="40" y="8"/>
                    </a:lnTo>
                    <a:lnTo>
                      <a:pt x="38" y="25"/>
                    </a:lnTo>
                    <a:lnTo>
                      <a:pt x="24" y="25"/>
                    </a:lnTo>
                    <a:lnTo>
                      <a:pt x="20" y="40"/>
                    </a:lnTo>
                    <a:lnTo>
                      <a:pt x="12" y="45"/>
                    </a:lnTo>
                    <a:lnTo>
                      <a:pt x="0" y="62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12" name="Freeform 39"/>
              <p:cNvSpPr>
                <a:spLocks/>
              </p:cNvSpPr>
              <p:nvPr/>
            </p:nvSpPr>
            <p:spPr bwMode="ltGray">
              <a:xfrm>
                <a:off x="1155" y="1700"/>
                <a:ext cx="802" cy="1698"/>
              </a:xfrm>
              <a:custGeom>
                <a:avLst/>
                <a:gdLst>
                  <a:gd name="T0" fmla="*/ 92 w 802"/>
                  <a:gd name="T1" fmla="*/ 28 h 1698"/>
                  <a:gd name="T2" fmla="*/ 152 w 802"/>
                  <a:gd name="T3" fmla="*/ 3 h 1698"/>
                  <a:gd name="T4" fmla="*/ 127 w 802"/>
                  <a:gd name="T5" fmla="*/ 59 h 1698"/>
                  <a:gd name="T6" fmla="*/ 152 w 802"/>
                  <a:gd name="T7" fmla="*/ 56 h 1698"/>
                  <a:gd name="T8" fmla="*/ 177 w 802"/>
                  <a:gd name="T9" fmla="*/ 53 h 1698"/>
                  <a:gd name="T10" fmla="*/ 212 w 802"/>
                  <a:gd name="T11" fmla="*/ 73 h 1698"/>
                  <a:gd name="T12" fmla="*/ 322 w 802"/>
                  <a:gd name="T13" fmla="*/ 103 h 1698"/>
                  <a:gd name="T14" fmla="*/ 372 w 802"/>
                  <a:gd name="T15" fmla="*/ 134 h 1698"/>
                  <a:gd name="T16" fmla="*/ 437 w 802"/>
                  <a:gd name="T17" fmla="*/ 151 h 1698"/>
                  <a:gd name="T18" fmla="*/ 530 w 802"/>
                  <a:gd name="T19" fmla="*/ 234 h 1698"/>
                  <a:gd name="T20" fmla="*/ 581 w 802"/>
                  <a:gd name="T21" fmla="*/ 338 h 1698"/>
                  <a:gd name="T22" fmla="*/ 780 w 802"/>
                  <a:gd name="T23" fmla="*/ 424 h 1698"/>
                  <a:gd name="T24" fmla="*/ 782 w 802"/>
                  <a:gd name="T25" fmla="*/ 567 h 1698"/>
                  <a:gd name="T26" fmla="*/ 731 w 802"/>
                  <a:gd name="T27" fmla="*/ 642 h 1698"/>
                  <a:gd name="T28" fmla="*/ 723 w 802"/>
                  <a:gd name="T29" fmla="*/ 751 h 1698"/>
                  <a:gd name="T30" fmla="*/ 694 w 802"/>
                  <a:gd name="T31" fmla="*/ 798 h 1698"/>
                  <a:gd name="T32" fmla="*/ 647 w 802"/>
                  <a:gd name="T33" fmla="*/ 879 h 1698"/>
                  <a:gd name="T34" fmla="*/ 579 w 802"/>
                  <a:gd name="T35" fmla="*/ 907 h 1698"/>
                  <a:gd name="T36" fmla="*/ 544 w 802"/>
                  <a:gd name="T37" fmla="*/ 991 h 1698"/>
                  <a:gd name="T38" fmla="*/ 536 w 802"/>
                  <a:gd name="T39" fmla="*/ 1061 h 1698"/>
                  <a:gd name="T40" fmla="*/ 481 w 802"/>
                  <a:gd name="T41" fmla="*/ 1125 h 1698"/>
                  <a:gd name="T42" fmla="*/ 448 w 802"/>
                  <a:gd name="T43" fmla="*/ 1175 h 1698"/>
                  <a:gd name="T44" fmla="*/ 427 w 802"/>
                  <a:gd name="T45" fmla="*/ 1200 h 1698"/>
                  <a:gd name="T46" fmla="*/ 415 w 802"/>
                  <a:gd name="T47" fmla="*/ 1267 h 1698"/>
                  <a:gd name="T48" fmla="*/ 361 w 802"/>
                  <a:gd name="T49" fmla="*/ 1295 h 1698"/>
                  <a:gd name="T50" fmla="*/ 318 w 802"/>
                  <a:gd name="T51" fmla="*/ 1323 h 1698"/>
                  <a:gd name="T52" fmla="*/ 316 w 802"/>
                  <a:gd name="T53" fmla="*/ 1387 h 1698"/>
                  <a:gd name="T54" fmla="*/ 275 w 802"/>
                  <a:gd name="T55" fmla="*/ 1437 h 1698"/>
                  <a:gd name="T56" fmla="*/ 300 w 802"/>
                  <a:gd name="T57" fmla="*/ 1482 h 1698"/>
                  <a:gd name="T58" fmla="*/ 259 w 802"/>
                  <a:gd name="T59" fmla="*/ 1524 h 1698"/>
                  <a:gd name="T60" fmla="*/ 238 w 802"/>
                  <a:gd name="T61" fmla="*/ 1597 h 1698"/>
                  <a:gd name="T62" fmla="*/ 292 w 802"/>
                  <a:gd name="T63" fmla="*/ 1697 h 1698"/>
                  <a:gd name="T64" fmla="*/ 228 w 802"/>
                  <a:gd name="T65" fmla="*/ 1647 h 1698"/>
                  <a:gd name="T66" fmla="*/ 187 w 802"/>
                  <a:gd name="T67" fmla="*/ 1557 h 1698"/>
                  <a:gd name="T68" fmla="*/ 183 w 802"/>
                  <a:gd name="T69" fmla="*/ 1323 h 1698"/>
                  <a:gd name="T70" fmla="*/ 177 w 802"/>
                  <a:gd name="T71" fmla="*/ 1223 h 1698"/>
                  <a:gd name="T72" fmla="*/ 181 w 802"/>
                  <a:gd name="T73" fmla="*/ 1114 h 1698"/>
                  <a:gd name="T74" fmla="*/ 189 w 802"/>
                  <a:gd name="T75" fmla="*/ 1027 h 1698"/>
                  <a:gd name="T76" fmla="*/ 185 w 802"/>
                  <a:gd name="T77" fmla="*/ 888 h 1698"/>
                  <a:gd name="T78" fmla="*/ 191 w 802"/>
                  <a:gd name="T79" fmla="*/ 773 h 1698"/>
                  <a:gd name="T80" fmla="*/ 144 w 802"/>
                  <a:gd name="T81" fmla="*/ 695 h 1698"/>
                  <a:gd name="T82" fmla="*/ 72 w 802"/>
                  <a:gd name="T83" fmla="*/ 634 h 1698"/>
                  <a:gd name="T84" fmla="*/ 47 w 802"/>
                  <a:gd name="T85" fmla="*/ 539 h 1698"/>
                  <a:gd name="T86" fmla="*/ 14 w 802"/>
                  <a:gd name="T87" fmla="*/ 486 h 1698"/>
                  <a:gd name="T88" fmla="*/ 16 w 802"/>
                  <a:gd name="T89" fmla="*/ 396 h 1698"/>
                  <a:gd name="T90" fmla="*/ 8 w 802"/>
                  <a:gd name="T91" fmla="*/ 310 h 1698"/>
                  <a:gd name="T92" fmla="*/ 58 w 802"/>
                  <a:gd name="T93" fmla="*/ 140 h 1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02" h="1698">
                    <a:moveTo>
                      <a:pt x="62" y="75"/>
                    </a:moveTo>
                    <a:lnTo>
                      <a:pt x="72" y="56"/>
                    </a:lnTo>
                    <a:lnTo>
                      <a:pt x="92" y="28"/>
                    </a:lnTo>
                    <a:lnTo>
                      <a:pt x="121" y="11"/>
                    </a:lnTo>
                    <a:lnTo>
                      <a:pt x="136" y="0"/>
                    </a:lnTo>
                    <a:lnTo>
                      <a:pt x="152" y="3"/>
                    </a:lnTo>
                    <a:lnTo>
                      <a:pt x="148" y="17"/>
                    </a:lnTo>
                    <a:lnTo>
                      <a:pt x="131" y="31"/>
                    </a:lnTo>
                    <a:lnTo>
                      <a:pt x="127" y="59"/>
                    </a:lnTo>
                    <a:lnTo>
                      <a:pt x="131" y="81"/>
                    </a:lnTo>
                    <a:lnTo>
                      <a:pt x="146" y="81"/>
                    </a:lnTo>
                    <a:lnTo>
                      <a:pt x="152" y="56"/>
                    </a:lnTo>
                    <a:lnTo>
                      <a:pt x="156" y="31"/>
                    </a:lnTo>
                    <a:lnTo>
                      <a:pt x="166" y="39"/>
                    </a:lnTo>
                    <a:lnTo>
                      <a:pt x="177" y="53"/>
                    </a:lnTo>
                    <a:lnTo>
                      <a:pt x="197" y="47"/>
                    </a:lnTo>
                    <a:lnTo>
                      <a:pt x="209" y="59"/>
                    </a:lnTo>
                    <a:lnTo>
                      <a:pt x="212" y="73"/>
                    </a:lnTo>
                    <a:lnTo>
                      <a:pt x="242" y="67"/>
                    </a:lnTo>
                    <a:lnTo>
                      <a:pt x="300" y="59"/>
                    </a:lnTo>
                    <a:lnTo>
                      <a:pt x="322" y="103"/>
                    </a:lnTo>
                    <a:lnTo>
                      <a:pt x="359" y="126"/>
                    </a:lnTo>
                    <a:lnTo>
                      <a:pt x="357" y="145"/>
                    </a:lnTo>
                    <a:lnTo>
                      <a:pt x="372" y="134"/>
                    </a:lnTo>
                    <a:lnTo>
                      <a:pt x="390" y="134"/>
                    </a:lnTo>
                    <a:lnTo>
                      <a:pt x="411" y="154"/>
                    </a:lnTo>
                    <a:lnTo>
                      <a:pt x="437" y="151"/>
                    </a:lnTo>
                    <a:lnTo>
                      <a:pt x="458" y="154"/>
                    </a:lnTo>
                    <a:lnTo>
                      <a:pt x="493" y="190"/>
                    </a:lnTo>
                    <a:lnTo>
                      <a:pt x="530" y="234"/>
                    </a:lnTo>
                    <a:lnTo>
                      <a:pt x="546" y="285"/>
                    </a:lnTo>
                    <a:lnTo>
                      <a:pt x="536" y="324"/>
                    </a:lnTo>
                    <a:lnTo>
                      <a:pt x="581" y="338"/>
                    </a:lnTo>
                    <a:lnTo>
                      <a:pt x="655" y="357"/>
                    </a:lnTo>
                    <a:lnTo>
                      <a:pt x="731" y="380"/>
                    </a:lnTo>
                    <a:lnTo>
                      <a:pt x="780" y="424"/>
                    </a:lnTo>
                    <a:lnTo>
                      <a:pt x="801" y="466"/>
                    </a:lnTo>
                    <a:lnTo>
                      <a:pt x="801" y="519"/>
                    </a:lnTo>
                    <a:lnTo>
                      <a:pt x="782" y="567"/>
                    </a:lnTo>
                    <a:lnTo>
                      <a:pt x="760" y="592"/>
                    </a:lnTo>
                    <a:lnTo>
                      <a:pt x="746" y="608"/>
                    </a:lnTo>
                    <a:lnTo>
                      <a:pt x="731" y="642"/>
                    </a:lnTo>
                    <a:lnTo>
                      <a:pt x="729" y="673"/>
                    </a:lnTo>
                    <a:lnTo>
                      <a:pt x="731" y="712"/>
                    </a:lnTo>
                    <a:lnTo>
                      <a:pt x="723" y="751"/>
                    </a:lnTo>
                    <a:lnTo>
                      <a:pt x="711" y="759"/>
                    </a:lnTo>
                    <a:lnTo>
                      <a:pt x="707" y="782"/>
                    </a:lnTo>
                    <a:lnTo>
                      <a:pt x="694" y="798"/>
                    </a:lnTo>
                    <a:lnTo>
                      <a:pt x="692" y="818"/>
                    </a:lnTo>
                    <a:lnTo>
                      <a:pt x="674" y="840"/>
                    </a:lnTo>
                    <a:lnTo>
                      <a:pt x="647" y="879"/>
                    </a:lnTo>
                    <a:lnTo>
                      <a:pt x="624" y="890"/>
                    </a:lnTo>
                    <a:lnTo>
                      <a:pt x="608" y="888"/>
                    </a:lnTo>
                    <a:lnTo>
                      <a:pt x="579" y="907"/>
                    </a:lnTo>
                    <a:lnTo>
                      <a:pt x="550" y="952"/>
                    </a:lnTo>
                    <a:lnTo>
                      <a:pt x="544" y="969"/>
                    </a:lnTo>
                    <a:lnTo>
                      <a:pt x="544" y="991"/>
                    </a:lnTo>
                    <a:lnTo>
                      <a:pt x="550" y="1016"/>
                    </a:lnTo>
                    <a:lnTo>
                      <a:pt x="536" y="1041"/>
                    </a:lnTo>
                    <a:lnTo>
                      <a:pt x="536" y="1061"/>
                    </a:lnTo>
                    <a:lnTo>
                      <a:pt x="513" y="1083"/>
                    </a:lnTo>
                    <a:lnTo>
                      <a:pt x="495" y="1100"/>
                    </a:lnTo>
                    <a:lnTo>
                      <a:pt x="481" y="1125"/>
                    </a:lnTo>
                    <a:lnTo>
                      <a:pt x="476" y="1150"/>
                    </a:lnTo>
                    <a:lnTo>
                      <a:pt x="456" y="1181"/>
                    </a:lnTo>
                    <a:lnTo>
                      <a:pt x="448" y="1175"/>
                    </a:lnTo>
                    <a:lnTo>
                      <a:pt x="433" y="1175"/>
                    </a:lnTo>
                    <a:lnTo>
                      <a:pt x="413" y="1186"/>
                    </a:lnTo>
                    <a:lnTo>
                      <a:pt x="427" y="1200"/>
                    </a:lnTo>
                    <a:lnTo>
                      <a:pt x="427" y="1228"/>
                    </a:lnTo>
                    <a:lnTo>
                      <a:pt x="425" y="1250"/>
                    </a:lnTo>
                    <a:lnTo>
                      <a:pt x="415" y="1267"/>
                    </a:lnTo>
                    <a:lnTo>
                      <a:pt x="390" y="1270"/>
                    </a:lnTo>
                    <a:lnTo>
                      <a:pt x="370" y="1278"/>
                    </a:lnTo>
                    <a:lnTo>
                      <a:pt x="361" y="1295"/>
                    </a:lnTo>
                    <a:lnTo>
                      <a:pt x="361" y="1323"/>
                    </a:lnTo>
                    <a:lnTo>
                      <a:pt x="337" y="1326"/>
                    </a:lnTo>
                    <a:lnTo>
                      <a:pt x="318" y="1323"/>
                    </a:lnTo>
                    <a:lnTo>
                      <a:pt x="312" y="1334"/>
                    </a:lnTo>
                    <a:lnTo>
                      <a:pt x="322" y="1345"/>
                    </a:lnTo>
                    <a:lnTo>
                      <a:pt x="316" y="1387"/>
                    </a:lnTo>
                    <a:lnTo>
                      <a:pt x="308" y="1423"/>
                    </a:lnTo>
                    <a:lnTo>
                      <a:pt x="283" y="1423"/>
                    </a:lnTo>
                    <a:lnTo>
                      <a:pt x="275" y="1437"/>
                    </a:lnTo>
                    <a:lnTo>
                      <a:pt x="277" y="1465"/>
                    </a:lnTo>
                    <a:lnTo>
                      <a:pt x="290" y="1465"/>
                    </a:lnTo>
                    <a:lnTo>
                      <a:pt x="300" y="1482"/>
                    </a:lnTo>
                    <a:lnTo>
                      <a:pt x="294" y="1510"/>
                    </a:lnTo>
                    <a:lnTo>
                      <a:pt x="281" y="1513"/>
                    </a:lnTo>
                    <a:lnTo>
                      <a:pt x="259" y="1524"/>
                    </a:lnTo>
                    <a:lnTo>
                      <a:pt x="253" y="1546"/>
                    </a:lnTo>
                    <a:lnTo>
                      <a:pt x="251" y="1580"/>
                    </a:lnTo>
                    <a:lnTo>
                      <a:pt x="238" y="1597"/>
                    </a:lnTo>
                    <a:lnTo>
                      <a:pt x="286" y="1652"/>
                    </a:lnTo>
                    <a:lnTo>
                      <a:pt x="300" y="1680"/>
                    </a:lnTo>
                    <a:lnTo>
                      <a:pt x="292" y="1697"/>
                    </a:lnTo>
                    <a:lnTo>
                      <a:pt x="271" y="1686"/>
                    </a:lnTo>
                    <a:lnTo>
                      <a:pt x="253" y="1664"/>
                    </a:lnTo>
                    <a:lnTo>
                      <a:pt x="228" y="1647"/>
                    </a:lnTo>
                    <a:lnTo>
                      <a:pt x="205" y="1619"/>
                    </a:lnTo>
                    <a:lnTo>
                      <a:pt x="189" y="1585"/>
                    </a:lnTo>
                    <a:lnTo>
                      <a:pt x="187" y="1557"/>
                    </a:lnTo>
                    <a:lnTo>
                      <a:pt x="191" y="1535"/>
                    </a:lnTo>
                    <a:lnTo>
                      <a:pt x="189" y="1354"/>
                    </a:lnTo>
                    <a:lnTo>
                      <a:pt x="183" y="1323"/>
                    </a:lnTo>
                    <a:lnTo>
                      <a:pt x="166" y="1289"/>
                    </a:lnTo>
                    <a:lnTo>
                      <a:pt x="166" y="1259"/>
                    </a:lnTo>
                    <a:lnTo>
                      <a:pt x="177" y="1223"/>
                    </a:lnTo>
                    <a:lnTo>
                      <a:pt x="187" y="1178"/>
                    </a:lnTo>
                    <a:lnTo>
                      <a:pt x="183" y="1133"/>
                    </a:lnTo>
                    <a:lnTo>
                      <a:pt x="181" y="1114"/>
                    </a:lnTo>
                    <a:lnTo>
                      <a:pt x="179" y="1089"/>
                    </a:lnTo>
                    <a:lnTo>
                      <a:pt x="185" y="1077"/>
                    </a:lnTo>
                    <a:lnTo>
                      <a:pt x="189" y="1027"/>
                    </a:lnTo>
                    <a:lnTo>
                      <a:pt x="185" y="1002"/>
                    </a:lnTo>
                    <a:lnTo>
                      <a:pt x="193" y="941"/>
                    </a:lnTo>
                    <a:lnTo>
                      <a:pt x="185" y="888"/>
                    </a:lnTo>
                    <a:lnTo>
                      <a:pt x="191" y="860"/>
                    </a:lnTo>
                    <a:lnTo>
                      <a:pt x="201" y="807"/>
                    </a:lnTo>
                    <a:lnTo>
                      <a:pt x="191" y="773"/>
                    </a:lnTo>
                    <a:lnTo>
                      <a:pt x="172" y="748"/>
                    </a:lnTo>
                    <a:lnTo>
                      <a:pt x="166" y="720"/>
                    </a:lnTo>
                    <a:lnTo>
                      <a:pt x="144" y="695"/>
                    </a:lnTo>
                    <a:lnTo>
                      <a:pt x="121" y="678"/>
                    </a:lnTo>
                    <a:lnTo>
                      <a:pt x="88" y="670"/>
                    </a:lnTo>
                    <a:lnTo>
                      <a:pt x="72" y="634"/>
                    </a:lnTo>
                    <a:lnTo>
                      <a:pt x="51" y="597"/>
                    </a:lnTo>
                    <a:lnTo>
                      <a:pt x="49" y="567"/>
                    </a:lnTo>
                    <a:lnTo>
                      <a:pt x="47" y="539"/>
                    </a:lnTo>
                    <a:lnTo>
                      <a:pt x="41" y="519"/>
                    </a:lnTo>
                    <a:lnTo>
                      <a:pt x="29" y="497"/>
                    </a:lnTo>
                    <a:lnTo>
                      <a:pt x="14" y="486"/>
                    </a:lnTo>
                    <a:lnTo>
                      <a:pt x="2" y="463"/>
                    </a:lnTo>
                    <a:lnTo>
                      <a:pt x="16" y="444"/>
                    </a:lnTo>
                    <a:lnTo>
                      <a:pt x="16" y="396"/>
                    </a:lnTo>
                    <a:lnTo>
                      <a:pt x="8" y="371"/>
                    </a:lnTo>
                    <a:lnTo>
                      <a:pt x="0" y="346"/>
                    </a:lnTo>
                    <a:lnTo>
                      <a:pt x="8" y="310"/>
                    </a:lnTo>
                    <a:lnTo>
                      <a:pt x="39" y="220"/>
                    </a:lnTo>
                    <a:lnTo>
                      <a:pt x="41" y="181"/>
                    </a:lnTo>
                    <a:lnTo>
                      <a:pt x="58" y="140"/>
                    </a:lnTo>
                    <a:lnTo>
                      <a:pt x="58" y="117"/>
                    </a:lnTo>
                    <a:lnTo>
                      <a:pt x="62" y="75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</p:grpSp>
      </p:grpSp>
      <p:sp>
        <p:nvSpPr>
          <p:cNvPr id="4136" name="Rectangle 4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8956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4137" name="Rectangle 4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4191000"/>
            <a:ext cx="6400800" cy="1752600"/>
          </a:xfrm>
        </p:spPr>
        <p:txBody>
          <a:bodyPr anchor="ctr"/>
          <a:lstStyle>
            <a:lvl1pPr marL="0" indent="0" algn="ctr">
              <a:buFont typeface="Monotype Sorts" charset="0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44" name="Rectangle 4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4DD94D1-0852-264B-83ED-F533B81030E4}" type="slidenum">
              <a:rPr lang="en-US">
                <a:solidFill>
                  <a:srgbClr val="EAEAEA"/>
                </a:solidFill>
                <a:latin typeface="Arial"/>
              </a:rPr>
              <a:pPr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762580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5" name="Rectangle 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6" name="Rectangle 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DF9B4-ECC2-7141-B5BC-C54D484696C1}" type="slidenum">
              <a:rPr lang="en-US">
                <a:solidFill>
                  <a:srgbClr val="EAEAEA"/>
                </a:solidFill>
                <a:latin typeface="Arial"/>
              </a:rPr>
              <a:pPr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220738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5" name="Rectangle 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6" name="Rectangle 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E09DAD-E33B-894D-8757-9BFF90B49C82}" type="slidenum">
              <a:rPr lang="en-US">
                <a:solidFill>
                  <a:srgbClr val="EAEAEA"/>
                </a:solidFill>
                <a:latin typeface="Arial"/>
              </a:rPr>
              <a:pPr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632949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6" name="Rectangle 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7" name="Rectangle 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77A415-CE92-EE40-B1CD-1C4661AC5D6D}" type="slidenum">
              <a:rPr lang="en-US">
                <a:solidFill>
                  <a:srgbClr val="EAEAEA"/>
                </a:solidFill>
                <a:latin typeface="Arial"/>
              </a:rPr>
              <a:pPr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936896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8" name="Rectangle 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9" name="Rectangle 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904A73-46B4-F241-A7D3-78A023B5362F}" type="slidenum">
              <a:rPr lang="en-US">
                <a:solidFill>
                  <a:srgbClr val="EAEAEA"/>
                </a:solidFill>
                <a:latin typeface="Arial"/>
              </a:rPr>
              <a:pPr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673790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4" name="Rectangle 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81C913-288A-7943-838F-C138B5B0D28F}" type="slidenum">
              <a:rPr lang="en-US">
                <a:solidFill>
                  <a:srgbClr val="EAEAEA"/>
                </a:solidFill>
                <a:latin typeface="Arial"/>
              </a:rPr>
              <a:pPr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18732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3" name="Rectangle 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4" name="Rectangle 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10056C-1922-5F43-B209-2CDF1895F64C}" type="slidenum">
              <a:rPr lang="en-US">
                <a:solidFill>
                  <a:srgbClr val="EAEAEA"/>
                </a:solidFill>
                <a:latin typeface="Arial"/>
              </a:rPr>
              <a:pPr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463669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6" name="Rectangle 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7" name="Rectangle 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8623F0-7FF7-DC44-9B68-509E8D58E77B}" type="slidenum">
              <a:rPr lang="en-US">
                <a:solidFill>
                  <a:srgbClr val="EAEAEA"/>
                </a:solidFill>
                <a:latin typeface="Arial"/>
              </a:rPr>
              <a:pPr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37714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5/19/14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6" name="Rectangle 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7" name="Rectangle 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8EA77-FE86-1C43-8DE0-32345B141FBC}" type="slidenum">
              <a:rPr lang="en-US">
                <a:solidFill>
                  <a:srgbClr val="EAEAEA"/>
                </a:solidFill>
                <a:latin typeface="Arial"/>
              </a:rPr>
              <a:pPr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503441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5" name="Rectangle 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6" name="Rectangle 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19F994-2114-3349-99CA-F3750373AF3E}" type="slidenum">
              <a:rPr lang="en-US">
                <a:solidFill>
                  <a:srgbClr val="EAEAEA"/>
                </a:solidFill>
                <a:latin typeface="Arial"/>
              </a:rPr>
              <a:pPr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761676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5" name="Rectangle 4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EAEAEA"/>
              </a:solidFill>
              <a:latin typeface="Arial"/>
            </a:endParaRPr>
          </a:p>
        </p:txBody>
      </p:sp>
      <p:sp>
        <p:nvSpPr>
          <p:cNvPr id="6" name="Rectangle 4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E7255-E148-634A-A93D-09CAD5E9E871}" type="slidenum">
              <a:rPr lang="en-US">
                <a:solidFill>
                  <a:srgbClr val="EAEAEA"/>
                </a:solidFill>
                <a:latin typeface="Arial"/>
              </a:rPr>
              <a:pPr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27345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5/19/14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5/19/14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5/19/14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5/19/14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5/19/14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5/19/14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Drag picture to placeholder or click icon to add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5/19/14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5/19/14</a:t>
            </a:fld>
            <a:endParaRPr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 algn="ctr" eaLnBrk="1" latinLnBrk="0" hangingPunct="1"/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AA957AF-53C0-420B-9C2D-77DB1416566C}" type="slidenum">
              <a:rPr kumimoji="0" lang="en-US" smtClean="0"/>
              <a:pPr eaLnBrk="1" latinLnBrk="0" hangingPunct="1"/>
              <a:t>‹#›</a:t>
            </a:fld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46050" y="976313"/>
            <a:ext cx="8836025" cy="5256212"/>
            <a:chOff x="92" y="615"/>
            <a:chExt cx="5566" cy="3311"/>
          </a:xfrm>
        </p:grpSpPr>
        <p:grpSp>
          <p:nvGrpSpPr>
            <p:cNvPr id="1032" name="Group 3"/>
            <p:cNvGrpSpPr>
              <a:grpSpLocks/>
            </p:cNvGrpSpPr>
            <p:nvPr/>
          </p:nvGrpSpPr>
          <p:grpSpPr bwMode="auto">
            <a:xfrm>
              <a:off x="2314" y="617"/>
              <a:ext cx="3344" cy="3080"/>
              <a:chOff x="2314" y="617"/>
              <a:chExt cx="3344" cy="3080"/>
            </a:xfrm>
          </p:grpSpPr>
          <p:grpSp>
            <p:nvGrpSpPr>
              <p:cNvPr id="1040" name="Group 4"/>
              <p:cNvGrpSpPr>
                <a:grpSpLocks/>
              </p:cNvGrpSpPr>
              <p:nvPr/>
            </p:nvGrpSpPr>
            <p:grpSpPr bwMode="auto">
              <a:xfrm>
                <a:off x="5166" y="2575"/>
                <a:ext cx="492" cy="1122"/>
                <a:chOff x="5166" y="2575"/>
                <a:chExt cx="492" cy="1122"/>
              </a:xfrm>
            </p:grpSpPr>
            <p:grpSp>
              <p:nvGrpSpPr>
                <p:cNvPr id="1064" name="Group 5"/>
                <p:cNvGrpSpPr>
                  <a:grpSpLocks/>
                </p:cNvGrpSpPr>
                <p:nvPr/>
              </p:nvGrpSpPr>
              <p:grpSpPr bwMode="auto">
                <a:xfrm>
                  <a:off x="5166" y="3367"/>
                  <a:ext cx="492" cy="330"/>
                  <a:chOff x="5166" y="3367"/>
                  <a:chExt cx="492" cy="330"/>
                </a:xfrm>
              </p:grpSpPr>
              <p:sp>
                <p:nvSpPr>
                  <p:cNvPr id="3078" name="Freeform 6"/>
                  <p:cNvSpPr>
                    <a:spLocks/>
                  </p:cNvSpPr>
                  <p:nvPr/>
                </p:nvSpPr>
                <p:spPr bwMode="ltGray">
                  <a:xfrm>
                    <a:off x="5579" y="3367"/>
                    <a:ext cx="79" cy="200"/>
                  </a:xfrm>
                  <a:custGeom>
                    <a:avLst/>
                    <a:gdLst>
                      <a:gd name="T0" fmla="*/ 25 w 79"/>
                      <a:gd name="T1" fmla="*/ 3 h 200"/>
                      <a:gd name="T2" fmla="*/ 33 w 79"/>
                      <a:gd name="T3" fmla="*/ 0 h 200"/>
                      <a:gd name="T4" fmla="*/ 47 w 79"/>
                      <a:gd name="T5" fmla="*/ 22 h 200"/>
                      <a:gd name="T6" fmla="*/ 45 w 79"/>
                      <a:gd name="T7" fmla="*/ 86 h 200"/>
                      <a:gd name="T8" fmla="*/ 55 w 79"/>
                      <a:gd name="T9" fmla="*/ 86 h 200"/>
                      <a:gd name="T10" fmla="*/ 57 w 79"/>
                      <a:gd name="T11" fmla="*/ 94 h 200"/>
                      <a:gd name="T12" fmla="*/ 60 w 79"/>
                      <a:gd name="T13" fmla="*/ 108 h 200"/>
                      <a:gd name="T14" fmla="*/ 62 w 79"/>
                      <a:gd name="T15" fmla="*/ 116 h 200"/>
                      <a:gd name="T16" fmla="*/ 70 w 79"/>
                      <a:gd name="T17" fmla="*/ 113 h 200"/>
                      <a:gd name="T18" fmla="*/ 76 w 79"/>
                      <a:gd name="T19" fmla="*/ 100 h 200"/>
                      <a:gd name="T20" fmla="*/ 78 w 79"/>
                      <a:gd name="T21" fmla="*/ 108 h 200"/>
                      <a:gd name="T22" fmla="*/ 74 w 79"/>
                      <a:gd name="T23" fmla="*/ 119 h 200"/>
                      <a:gd name="T24" fmla="*/ 70 w 79"/>
                      <a:gd name="T25" fmla="*/ 127 h 200"/>
                      <a:gd name="T26" fmla="*/ 68 w 79"/>
                      <a:gd name="T27" fmla="*/ 144 h 200"/>
                      <a:gd name="T28" fmla="*/ 59 w 79"/>
                      <a:gd name="T29" fmla="*/ 152 h 200"/>
                      <a:gd name="T30" fmla="*/ 53 w 79"/>
                      <a:gd name="T31" fmla="*/ 155 h 200"/>
                      <a:gd name="T32" fmla="*/ 45 w 79"/>
                      <a:gd name="T33" fmla="*/ 163 h 200"/>
                      <a:gd name="T34" fmla="*/ 43 w 79"/>
                      <a:gd name="T35" fmla="*/ 171 h 200"/>
                      <a:gd name="T36" fmla="*/ 45 w 79"/>
                      <a:gd name="T37" fmla="*/ 180 h 200"/>
                      <a:gd name="T38" fmla="*/ 47 w 79"/>
                      <a:gd name="T39" fmla="*/ 188 h 200"/>
                      <a:gd name="T40" fmla="*/ 37 w 79"/>
                      <a:gd name="T41" fmla="*/ 193 h 200"/>
                      <a:gd name="T42" fmla="*/ 31 w 79"/>
                      <a:gd name="T43" fmla="*/ 196 h 200"/>
                      <a:gd name="T44" fmla="*/ 25 w 79"/>
                      <a:gd name="T45" fmla="*/ 199 h 200"/>
                      <a:gd name="T46" fmla="*/ 21 w 79"/>
                      <a:gd name="T47" fmla="*/ 196 h 200"/>
                      <a:gd name="T48" fmla="*/ 12 w 79"/>
                      <a:gd name="T49" fmla="*/ 193 h 200"/>
                      <a:gd name="T50" fmla="*/ 8 w 79"/>
                      <a:gd name="T51" fmla="*/ 188 h 200"/>
                      <a:gd name="T52" fmla="*/ 12 w 79"/>
                      <a:gd name="T53" fmla="*/ 182 h 200"/>
                      <a:gd name="T54" fmla="*/ 20 w 79"/>
                      <a:gd name="T55" fmla="*/ 180 h 200"/>
                      <a:gd name="T56" fmla="*/ 25 w 79"/>
                      <a:gd name="T57" fmla="*/ 166 h 200"/>
                      <a:gd name="T58" fmla="*/ 25 w 79"/>
                      <a:gd name="T59" fmla="*/ 160 h 200"/>
                      <a:gd name="T60" fmla="*/ 20 w 79"/>
                      <a:gd name="T61" fmla="*/ 155 h 200"/>
                      <a:gd name="T62" fmla="*/ 12 w 79"/>
                      <a:gd name="T63" fmla="*/ 146 h 200"/>
                      <a:gd name="T64" fmla="*/ 6 w 79"/>
                      <a:gd name="T65" fmla="*/ 146 h 200"/>
                      <a:gd name="T66" fmla="*/ 2 w 79"/>
                      <a:gd name="T67" fmla="*/ 144 h 200"/>
                      <a:gd name="T68" fmla="*/ 0 w 79"/>
                      <a:gd name="T69" fmla="*/ 135 h 200"/>
                      <a:gd name="T70" fmla="*/ 2 w 79"/>
                      <a:gd name="T71" fmla="*/ 130 h 200"/>
                      <a:gd name="T72" fmla="*/ 6 w 79"/>
                      <a:gd name="T73" fmla="*/ 130 h 200"/>
                      <a:gd name="T74" fmla="*/ 12 w 79"/>
                      <a:gd name="T75" fmla="*/ 127 h 200"/>
                      <a:gd name="T76" fmla="*/ 20 w 79"/>
                      <a:gd name="T77" fmla="*/ 119 h 200"/>
                      <a:gd name="T78" fmla="*/ 23 w 79"/>
                      <a:gd name="T79" fmla="*/ 116 h 200"/>
                      <a:gd name="T80" fmla="*/ 27 w 79"/>
                      <a:gd name="T81" fmla="*/ 86 h 200"/>
                      <a:gd name="T82" fmla="*/ 23 w 79"/>
                      <a:gd name="T83" fmla="*/ 77 h 200"/>
                      <a:gd name="T84" fmla="*/ 18 w 79"/>
                      <a:gd name="T85" fmla="*/ 72 h 200"/>
                      <a:gd name="T86" fmla="*/ 16 w 79"/>
                      <a:gd name="T87" fmla="*/ 55 h 200"/>
                      <a:gd name="T88" fmla="*/ 18 w 79"/>
                      <a:gd name="T89" fmla="*/ 39 h 200"/>
                      <a:gd name="T90" fmla="*/ 20 w 79"/>
                      <a:gd name="T91" fmla="*/ 28 h 200"/>
                      <a:gd name="T92" fmla="*/ 25 w 79"/>
                      <a:gd name="T93" fmla="*/ 3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79" h="200">
                        <a:moveTo>
                          <a:pt x="25" y="3"/>
                        </a:moveTo>
                        <a:lnTo>
                          <a:pt x="33" y="0"/>
                        </a:lnTo>
                        <a:lnTo>
                          <a:pt x="47" y="22"/>
                        </a:lnTo>
                        <a:lnTo>
                          <a:pt x="45" y="86"/>
                        </a:lnTo>
                        <a:lnTo>
                          <a:pt x="55" y="86"/>
                        </a:lnTo>
                        <a:lnTo>
                          <a:pt x="57" y="94"/>
                        </a:lnTo>
                        <a:lnTo>
                          <a:pt x="60" y="108"/>
                        </a:lnTo>
                        <a:lnTo>
                          <a:pt x="62" y="116"/>
                        </a:lnTo>
                        <a:lnTo>
                          <a:pt x="70" y="113"/>
                        </a:lnTo>
                        <a:lnTo>
                          <a:pt x="76" y="100"/>
                        </a:lnTo>
                        <a:lnTo>
                          <a:pt x="78" y="108"/>
                        </a:lnTo>
                        <a:lnTo>
                          <a:pt x="74" y="119"/>
                        </a:lnTo>
                        <a:lnTo>
                          <a:pt x="70" y="127"/>
                        </a:lnTo>
                        <a:lnTo>
                          <a:pt x="68" y="144"/>
                        </a:lnTo>
                        <a:lnTo>
                          <a:pt x="59" y="152"/>
                        </a:lnTo>
                        <a:lnTo>
                          <a:pt x="53" y="155"/>
                        </a:lnTo>
                        <a:lnTo>
                          <a:pt x="45" y="163"/>
                        </a:lnTo>
                        <a:lnTo>
                          <a:pt x="43" y="171"/>
                        </a:lnTo>
                        <a:lnTo>
                          <a:pt x="45" y="180"/>
                        </a:lnTo>
                        <a:lnTo>
                          <a:pt x="47" y="188"/>
                        </a:lnTo>
                        <a:lnTo>
                          <a:pt x="37" y="193"/>
                        </a:lnTo>
                        <a:lnTo>
                          <a:pt x="31" y="196"/>
                        </a:lnTo>
                        <a:lnTo>
                          <a:pt x="25" y="199"/>
                        </a:lnTo>
                        <a:lnTo>
                          <a:pt x="21" y="196"/>
                        </a:lnTo>
                        <a:lnTo>
                          <a:pt x="12" y="193"/>
                        </a:lnTo>
                        <a:lnTo>
                          <a:pt x="8" y="188"/>
                        </a:lnTo>
                        <a:lnTo>
                          <a:pt x="12" y="182"/>
                        </a:lnTo>
                        <a:lnTo>
                          <a:pt x="20" y="180"/>
                        </a:lnTo>
                        <a:lnTo>
                          <a:pt x="25" y="166"/>
                        </a:lnTo>
                        <a:lnTo>
                          <a:pt x="25" y="160"/>
                        </a:lnTo>
                        <a:lnTo>
                          <a:pt x="20" y="155"/>
                        </a:lnTo>
                        <a:lnTo>
                          <a:pt x="12" y="146"/>
                        </a:lnTo>
                        <a:lnTo>
                          <a:pt x="6" y="146"/>
                        </a:lnTo>
                        <a:lnTo>
                          <a:pt x="2" y="144"/>
                        </a:lnTo>
                        <a:lnTo>
                          <a:pt x="0" y="135"/>
                        </a:lnTo>
                        <a:lnTo>
                          <a:pt x="2" y="130"/>
                        </a:lnTo>
                        <a:lnTo>
                          <a:pt x="6" y="130"/>
                        </a:lnTo>
                        <a:lnTo>
                          <a:pt x="12" y="127"/>
                        </a:lnTo>
                        <a:lnTo>
                          <a:pt x="20" y="119"/>
                        </a:lnTo>
                        <a:lnTo>
                          <a:pt x="23" y="116"/>
                        </a:lnTo>
                        <a:lnTo>
                          <a:pt x="27" y="86"/>
                        </a:lnTo>
                        <a:lnTo>
                          <a:pt x="23" y="77"/>
                        </a:lnTo>
                        <a:lnTo>
                          <a:pt x="18" y="72"/>
                        </a:lnTo>
                        <a:lnTo>
                          <a:pt x="16" y="55"/>
                        </a:lnTo>
                        <a:lnTo>
                          <a:pt x="18" y="39"/>
                        </a:lnTo>
                        <a:lnTo>
                          <a:pt x="20" y="28"/>
                        </a:lnTo>
                        <a:lnTo>
                          <a:pt x="25" y="3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3079" name="Freeform 7"/>
                  <p:cNvSpPr>
                    <a:spLocks/>
                  </p:cNvSpPr>
                  <p:nvPr/>
                </p:nvSpPr>
                <p:spPr bwMode="ltGray">
                  <a:xfrm>
                    <a:off x="5428" y="3527"/>
                    <a:ext cx="146" cy="170"/>
                  </a:xfrm>
                  <a:custGeom>
                    <a:avLst/>
                    <a:gdLst>
                      <a:gd name="T0" fmla="*/ 102 w 146"/>
                      <a:gd name="T1" fmla="*/ 0 h 170"/>
                      <a:gd name="T2" fmla="*/ 120 w 146"/>
                      <a:gd name="T3" fmla="*/ 0 h 170"/>
                      <a:gd name="T4" fmla="*/ 145 w 146"/>
                      <a:gd name="T5" fmla="*/ 44 h 170"/>
                      <a:gd name="T6" fmla="*/ 118 w 146"/>
                      <a:gd name="T7" fmla="*/ 83 h 170"/>
                      <a:gd name="T8" fmla="*/ 118 w 146"/>
                      <a:gd name="T9" fmla="*/ 100 h 170"/>
                      <a:gd name="T10" fmla="*/ 112 w 146"/>
                      <a:gd name="T11" fmla="*/ 105 h 170"/>
                      <a:gd name="T12" fmla="*/ 96 w 146"/>
                      <a:gd name="T13" fmla="*/ 105 h 170"/>
                      <a:gd name="T14" fmla="*/ 76 w 146"/>
                      <a:gd name="T15" fmla="*/ 127 h 170"/>
                      <a:gd name="T16" fmla="*/ 59 w 146"/>
                      <a:gd name="T17" fmla="*/ 150 h 170"/>
                      <a:gd name="T18" fmla="*/ 47 w 146"/>
                      <a:gd name="T19" fmla="*/ 169 h 170"/>
                      <a:gd name="T20" fmla="*/ 47 w 146"/>
                      <a:gd name="T21" fmla="*/ 152 h 170"/>
                      <a:gd name="T22" fmla="*/ 25 w 146"/>
                      <a:gd name="T23" fmla="*/ 155 h 170"/>
                      <a:gd name="T24" fmla="*/ 16 w 146"/>
                      <a:gd name="T25" fmla="*/ 155 h 170"/>
                      <a:gd name="T26" fmla="*/ 0 w 146"/>
                      <a:gd name="T27" fmla="*/ 155 h 170"/>
                      <a:gd name="T28" fmla="*/ 22 w 146"/>
                      <a:gd name="T29" fmla="*/ 127 h 170"/>
                      <a:gd name="T30" fmla="*/ 29 w 146"/>
                      <a:gd name="T31" fmla="*/ 114 h 170"/>
                      <a:gd name="T32" fmla="*/ 37 w 146"/>
                      <a:gd name="T33" fmla="*/ 114 h 170"/>
                      <a:gd name="T34" fmla="*/ 53 w 146"/>
                      <a:gd name="T35" fmla="*/ 91 h 170"/>
                      <a:gd name="T36" fmla="*/ 59 w 146"/>
                      <a:gd name="T37" fmla="*/ 91 h 170"/>
                      <a:gd name="T38" fmla="*/ 59 w 146"/>
                      <a:gd name="T39" fmla="*/ 89 h 170"/>
                      <a:gd name="T40" fmla="*/ 67 w 146"/>
                      <a:gd name="T41" fmla="*/ 80 h 170"/>
                      <a:gd name="T42" fmla="*/ 76 w 146"/>
                      <a:gd name="T43" fmla="*/ 80 h 170"/>
                      <a:gd name="T44" fmla="*/ 73 w 146"/>
                      <a:gd name="T45" fmla="*/ 55 h 170"/>
                      <a:gd name="T46" fmla="*/ 74 w 146"/>
                      <a:gd name="T47" fmla="*/ 55 h 170"/>
                      <a:gd name="T48" fmla="*/ 84 w 146"/>
                      <a:gd name="T49" fmla="*/ 42 h 170"/>
                      <a:gd name="T50" fmla="*/ 88 w 146"/>
                      <a:gd name="T51" fmla="*/ 53 h 170"/>
                      <a:gd name="T52" fmla="*/ 104 w 146"/>
                      <a:gd name="T53" fmla="*/ 33 h 170"/>
                      <a:gd name="T54" fmla="*/ 102 w 146"/>
                      <a:gd name="T55" fmla="*/ 0 h 1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</a:cxnLst>
                    <a:rect l="0" t="0" r="r" b="b"/>
                    <a:pathLst>
                      <a:path w="146" h="170">
                        <a:moveTo>
                          <a:pt x="102" y="0"/>
                        </a:moveTo>
                        <a:lnTo>
                          <a:pt x="120" y="0"/>
                        </a:lnTo>
                        <a:lnTo>
                          <a:pt x="145" y="44"/>
                        </a:lnTo>
                        <a:lnTo>
                          <a:pt x="118" y="83"/>
                        </a:lnTo>
                        <a:lnTo>
                          <a:pt x="118" y="100"/>
                        </a:lnTo>
                        <a:lnTo>
                          <a:pt x="112" y="105"/>
                        </a:lnTo>
                        <a:lnTo>
                          <a:pt x="96" y="105"/>
                        </a:lnTo>
                        <a:lnTo>
                          <a:pt x="76" y="127"/>
                        </a:lnTo>
                        <a:lnTo>
                          <a:pt x="59" y="150"/>
                        </a:lnTo>
                        <a:lnTo>
                          <a:pt x="47" y="169"/>
                        </a:lnTo>
                        <a:lnTo>
                          <a:pt x="47" y="152"/>
                        </a:lnTo>
                        <a:lnTo>
                          <a:pt x="25" y="155"/>
                        </a:lnTo>
                        <a:lnTo>
                          <a:pt x="16" y="155"/>
                        </a:lnTo>
                        <a:lnTo>
                          <a:pt x="0" y="155"/>
                        </a:lnTo>
                        <a:lnTo>
                          <a:pt x="22" y="127"/>
                        </a:lnTo>
                        <a:lnTo>
                          <a:pt x="29" y="114"/>
                        </a:lnTo>
                        <a:lnTo>
                          <a:pt x="37" y="114"/>
                        </a:lnTo>
                        <a:lnTo>
                          <a:pt x="53" y="91"/>
                        </a:lnTo>
                        <a:lnTo>
                          <a:pt x="59" y="91"/>
                        </a:lnTo>
                        <a:lnTo>
                          <a:pt x="59" y="89"/>
                        </a:lnTo>
                        <a:lnTo>
                          <a:pt x="67" y="80"/>
                        </a:lnTo>
                        <a:lnTo>
                          <a:pt x="76" y="80"/>
                        </a:lnTo>
                        <a:lnTo>
                          <a:pt x="73" y="55"/>
                        </a:lnTo>
                        <a:lnTo>
                          <a:pt x="74" y="55"/>
                        </a:lnTo>
                        <a:lnTo>
                          <a:pt x="84" y="42"/>
                        </a:lnTo>
                        <a:lnTo>
                          <a:pt x="88" y="53"/>
                        </a:lnTo>
                        <a:lnTo>
                          <a:pt x="104" y="33"/>
                        </a:lnTo>
                        <a:lnTo>
                          <a:pt x="102" y="0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3080" name="Freeform 8"/>
                  <p:cNvSpPr>
                    <a:spLocks/>
                  </p:cNvSpPr>
                  <p:nvPr/>
                </p:nvSpPr>
                <p:spPr bwMode="ltGray">
                  <a:xfrm>
                    <a:off x="5166" y="3537"/>
                    <a:ext cx="56" cy="90"/>
                  </a:xfrm>
                  <a:custGeom>
                    <a:avLst/>
                    <a:gdLst>
                      <a:gd name="T0" fmla="*/ 0 w 56"/>
                      <a:gd name="T1" fmla="*/ 0 h 90"/>
                      <a:gd name="T2" fmla="*/ 12 w 56"/>
                      <a:gd name="T3" fmla="*/ 0 h 90"/>
                      <a:gd name="T4" fmla="*/ 26 w 56"/>
                      <a:gd name="T5" fmla="*/ 11 h 90"/>
                      <a:gd name="T6" fmla="*/ 55 w 56"/>
                      <a:gd name="T7" fmla="*/ 11 h 90"/>
                      <a:gd name="T8" fmla="*/ 51 w 56"/>
                      <a:gd name="T9" fmla="*/ 25 h 90"/>
                      <a:gd name="T10" fmla="*/ 55 w 56"/>
                      <a:gd name="T11" fmla="*/ 42 h 90"/>
                      <a:gd name="T12" fmla="*/ 45 w 56"/>
                      <a:gd name="T13" fmla="*/ 42 h 90"/>
                      <a:gd name="T14" fmla="*/ 43 w 56"/>
                      <a:gd name="T15" fmla="*/ 45 h 90"/>
                      <a:gd name="T16" fmla="*/ 37 w 56"/>
                      <a:gd name="T17" fmla="*/ 47 h 90"/>
                      <a:gd name="T18" fmla="*/ 43 w 56"/>
                      <a:gd name="T19" fmla="*/ 89 h 90"/>
                      <a:gd name="T20" fmla="*/ 26 w 56"/>
                      <a:gd name="T21" fmla="*/ 86 h 90"/>
                      <a:gd name="T22" fmla="*/ 10 w 56"/>
                      <a:gd name="T23" fmla="*/ 72 h 90"/>
                      <a:gd name="T24" fmla="*/ 10 w 56"/>
                      <a:gd name="T25" fmla="*/ 45 h 90"/>
                      <a:gd name="T26" fmla="*/ 10 w 56"/>
                      <a:gd name="T27" fmla="*/ 33 h 90"/>
                      <a:gd name="T28" fmla="*/ 0 w 56"/>
                      <a:gd name="T29" fmla="*/ 25 h 90"/>
                      <a:gd name="T30" fmla="*/ 0 w 56"/>
                      <a:gd name="T31" fmla="*/ 0 h 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56" h="90">
                        <a:moveTo>
                          <a:pt x="0" y="0"/>
                        </a:moveTo>
                        <a:lnTo>
                          <a:pt x="12" y="0"/>
                        </a:lnTo>
                        <a:lnTo>
                          <a:pt x="26" y="11"/>
                        </a:lnTo>
                        <a:lnTo>
                          <a:pt x="55" y="11"/>
                        </a:lnTo>
                        <a:lnTo>
                          <a:pt x="51" y="25"/>
                        </a:lnTo>
                        <a:lnTo>
                          <a:pt x="55" y="42"/>
                        </a:lnTo>
                        <a:lnTo>
                          <a:pt x="45" y="42"/>
                        </a:lnTo>
                        <a:lnTo>
                          <a:pt x="43" y="45"/>
                        </a:lnTo>
                        <a:lnTo>
                          <a:pt x="37" y="47"/>
                        </a:lnTo>
                        <a:lnTo>
                          <a:pt x="43" y="89"/>
                        </a:lnTo>
                        <a:lnTo>
                          <a:pt x="26" y="86"/>
                        </a:lnTo>
                        <a:lnTo>
                          <a:pt x="10" y="72"/>
                        </a:lnTo>
                        <a:lnTo>
                          <a:pt x="10" y="45"/>
                        </a:lnTo>
                        <a:lnTo>
                          <a:pt x="10" y="33"/>
                        </a:lnTo>
                        <a:lnTo>
                          <a:pt x="0" y="25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sp>
              <p:nvSpPr>
                <p:cNvPr id="3081" name="Freeform 9"/>
                <p:cNvSpPr>
                  <a:spLocks/>
                </p:cNvSpPr>
                <p:nvPr/>
              </p:nvSpPr>
              <p:spPr bwMode="ltGray">
                <a:xfrm>
                  <a:off x="5266" y="2575"/>
                  <a:ext cx="89" cy="101"/>
                </a:xfrm>
                <a:custGeom>
                  <a:avLst/>
                  <a:gdLst>
                    <a:gd name="T0" fmla="*/ 16 w 89"/>
                    <a:gd name="T1" fmla="*/ 37 h 101"/>
                    <a:gd name="T2" fmla="*/ 0 w 89"/>
                    <a:gd name="T3" fmla="*/ 80 h 101"/>
                    <a:gd name="T4" fmla="*/ 6 w 89"/>
                    <a:gd name="T5" fmla="*/ 97 h 101"/>
                    <a:gd name="T6" fmla="*/ 31 w 89"/>
                    <a:gd name="T7" fmla="*/ 100 h 101"/>
                    <a:gd name="T8" fmla="*/ 53 w 89"/>
                    <a:gd name="T9" fmla="*/ 100 h 101"/>
                    <a:gd name="T10" fmla="*/ 61 w 89"/>
                    <a:gd name="T11" fmla="*/ 83 h 101"/>
                    <a:gd name="T12" fmla="*/ 65 w 89"/>
                    <a:gd name="T13" fmla="*/ 66 h 101"/>
                    <a:gd name="T14" fmla="*/ 88 w 89"/>
                    <a:gd name="T15" fmla="*/ 66 h 101"/>
                    <a:gd name="T16" fmla="*/ 84 w 89"/>
                    <a:gd name="T17" fmla="*/ 40 h 101"/>
                    <a:gd name="T18" fmla="*/ 84 w 89"/>
                    <a:gd name="T19" fmla="*/ 14 h 101"/>
                    <a:gd name="T20" fmla="*/ 61 w 89"/>
                    <a:gd name="T21" fmla="*/ 0 h 101"/>
                    <a:gd name="T22" fmla="*/ 59 w 89"/>
                    <a:gd name="T23" fmla="*/ 29 h 101"/>
                    <a:gd name="T24" fmla="*/ 72 w 89"/>
                    <a:gd name="T25" fmla="*/ 46 h 101"/>
                    <a:gd name="T26" fmla="*/ 51 w 89"/>
                    <a:gd name="T27" fmla="*/ 46 h 101"/>
                    <a:gd name="T28" fmla="*/ 43 w 89"/>
                    <a:gd name="T29" fmla="*/ 57 h 101"/>
                    <a:gd name="T30" fmla="*/ 16 w 89"/>
                    <a:gd name="T31" fmla="*/ 37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9" h="101">
                      <a:moveTo>
                        <a:pt x="16" y="37"/>
                      </a:moveTo>
                      <a:lnTo>
                        <a:pt x="0" y="80"/>
                      </a:lnTo>
                      <a:lnTo>
                        <a:pt x="6" y="97"/>
                      </a:lnTo>
                      <a:lnTo>
                        <a:pt x="31" y="100"/>
                      </a:lnTo>
                      <a:lnTo>
                        <a:pt x="53" y="100"/>
                      </a:lnTo>
                      <a:lnTo>
                        <a:pt x="61" y="83"/>
                      </a:lnTo>
                      <a:lnTo>
                        <a:pt x="65" y="66"/>
                      </a:lnTo>
                      <a:lnTo>
                        <a:pt x="88" y="66"/>
                      </a:lnTo>
                      <a:lnTo>
                        <a:pt x="84" y="40"/>
                      </a:lnTo>
                      <a:lnTo>
                        <a:pt x="84" y="14"/>
                      </a:lnTo>
                      <a:lnTo>
                        <a:pt x="61" y="0"/>
                      </a:lnTo>
                      <a:lnTo>
                        <a:pt x="59" y="29"/>
                      </a:lnTo>
                      <a:lnTo>
                        <a:pt x="72" y="46"/>
                      </a:lnTo>
                      <a:lnTo>
                        <a:pt x="51" y="46"/>
                      </a:lnTo>
                      <a:lnTo>
                        <a:pt x="43" y="57"/>
                      </a:lnTo>
                      <a:lnTo>
                        <a:pt x="16" y="37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1041" name="Group 10"/>
              <p:cNvGrpSpPr>
                <a:grpSpLocks/>
              </p:cNvGrpSpPr>
              <p:nvPr/>
            </p:nvGrpSpPr>
            <p:grpSpPr bwMode="auto">
              <a:xfrm>
                <a:off x="4293" y="1104"/>
                <a:ext cx="1037" cy="2393"/>
                <a:chOff x="4293" y="1104"/>
                <a:chExt cx="1037" cy="2393"/>
              </a:xfrm>
            </p:grpSpPr>
            <p:grpSp>
              <p:nvGrpSpPr>
                <p:cNvPr id="1051" name="Group 11"/>
                <p:cNvGrpSpPr>
                  <a:grpSpLocks/>
                </p:cNvGrpSpPr>
                <p:nvPr/>
              </p:nvGrpSpPr>
              <p:grpSpPr bwMode="auto">
                <a:xfrm>
                  <a:off x="4460" y="1348"/>
                  <a:ext cx="232" cy="719"/>
                  <a:chOff x="4460" y="1348"/>
                  <a:chExt cx="232" cy="719"/>
                </a:xfrm>
              </p:grpSpPr>
              <p:sp>
                <p:nvSpPr>
                  <p:cNvPr id="3084" name="Freeform 12"/>
                  <p:cNvSpPr>
                    <a:spLocks/>
                  </p:cNvSpPr>
                  <p:nvPr/>
                </p:nvSpPr>
                <p:spPr bwMode="ltGray">
                  <a:xfrm>
                    <a:off x="4460" y="1993"/>
                    <a:ext cx="56" cy="74"/>
                  </a:xfrm>
                  <a:custGeom>
                    <a:avLst/>
                    <a:gdLst>
                      <a:gd name="T0" fmla="*/ 0 w 56"/>
                      <a:gd name="T1" fmla="*/ 56 h 74"/>
                      <a:gd name="T2" fmla="*/ 10 w 56"/>
                      <a:gd name="T3" fmla="*/ 70 h 74"/>
                      <a:gd name="T4" fmla="*/ 22 w 56"/>
                      <a:gd name="T5" fmla="*/ 67 h 74"/>
                      <a:gd name="T6" fmla="*/ 39 w 56"/>
                      <a:gd name="T7" fmla="*/ 73 h 74"/>
                      <a:gd name="T8" fmla="*/ 53 w 56"/>
                      <a:gd name="T9" fmla="*/ 73 h 74"/>
                      <a:gd name="T10" fmla="*/ 55 w 56"/>
                      <a:gd name="T11" fmla="*/ 48 h 74"/>
                      <a:gd name="T12" fmla="*/ 51 w 56"/>
                      <a:gd name="T13" fmla="*/ 31 h 74"/>
                      <a:gd name="T14" fmla="*/ 41 w 56"/>
                      <a:gd name="T15" fmla="*/ 11 h 74"/>
                      <a:gd name="T16" fmla="*/ 31 w 56"/>
                      <a:gd name="T17" fmla="*/ 11 h 74"/>
                      <a:gd name="T18" fmla="*/ 28 w 56"/>
                      <a:gd name="T19" fmla="*/ 0 h 74"/>
                      <a:gd name="T20" fmla="*/ 14 w 56"/>
                      <a:gd name="T21" fmla="*/ 0 h 74"/>
                      <a:gd name="T22" fmla="*/ 14 w 56"/>
                      <a:gd name="T23" fmla="*/ 22 h 74"/>
                      <a:gd name="T24" fmla="*/ 0 w 56"/>
                      <a:gd name="T25" fmla="*/ 56 h 7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56" h="74">
                        <a:moveTo>
                          <a:pt x="0" y="56"/>
                        </a:moveTo>
                        <a:lnTo>
                          <a:pt x="10" y="70"/>
                        </a:lnTo>
                        <a:lnTo>
                          <a:pt x="22" y="67"/>
                        </a:lnTo>
                        <a:lnTo>
                          <a:pt x="39" y="73"/>
                        </a:lnTo>
                        <a:lnTo>
                          <a:pt x="53" y="73"/>
                        </a:lnTo>
                        <a:lnTo>
                          <a:pt x="55" y="48"/>
                        </a:lnTo>
                        <a:lnTo>
                          <a:pt x="51" y="31"/>
                        </a:lnTo>
                        <a:lnTo>
                          <a:pt x="41" y="11"/>
                        </a:lnTo>
                        <a:lnTo>
                          <a:pt x="31" y="11"/>
                        </a:lnTo>
                        <a:lnTo>
                          <a:pt x="28" y="0"/>
                        </a:lnTo>
                        <a:lnTo>
                          <a:pt x="14" y="0"/>
                        </a:lnTo>
                        <a:lnTo>
                          <a:pt x="14" y="22"/>
                        </a:lnTo>
                        <a:lnTo>
                          <a:pt x="0" y="56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3085" name="Freeform 13"/>
                  <p:cNvSpPr>
                    <a:spLocks/>
                  </p:cNvSpPr>
                  <p:nvPr/>
                </p:nvSpPr>
                <p:spPr bwMode="ltGray">
                  <a:xfrm>
                    <a:off x="4607" y="1865"/>
                    <a:ext cx="54" cy="94"/>
                  </a:xfrm>
                  <a:custGeom>
                    <a:avLst/>
                    <a:gdLst>
                      <a:gd name="T0" fmla="*/ 12 w 54"/>
                      <a:gd name="T1" fmla="*/ 0 h 94"/>
                      <a:gd name="T2" fmla="*/ 35 w 54"/>
                      <a:gd name="T3" fmla="*/ 3 h 94"/>
                      <a:gd name="T4" fmla="*/ 43 w 54"/>
                      <a:gd name="T5" fmla="*/ 28 h 94"/>
                      <a:gd name="T6" fmla="*/ 53 w 54"/>
                      <a:gd name="T7" fmla="*/ 42 h 94"/>
                      <a:gd name="T8" fmla="*/ 45 w 54"/>
                      <a:gd name="T9" fmla="*/ 54 h 94"/>
                      <a:gd name="T10" fmla="*/ 53 w 54"/>
                      <a:gd name="T11" fmla="*/ 68 h 94"/>
                      <a:gd name="T12" fmla="*/ 49 w 54"/>
                      <a:gd name="T13" fmla="*/ 85 h 94"/>
                      <a:gd name="T14" fmla="*/ 41 w 54"/>
                      <a:gd name="T15" fmla="*/ 93 h 94"/>
                      <a:gd name="T16" fmla="*/ 26 w 54"/>
                      <a:gd name="T17" fmla="*/ 90 h 94"/>
                      <a:gd name="T18" fmla="*/ 16 w 54"/>
                      <a:gd name="T19" fmla="*/ 90 h 94"/>
                      <a:gd name="T20" fmla="*/ 10 w 54"/>
                      <a:gd name="T21" fmla="*/ 79 h 94"/>
                      <a:gd name="T22" fmla="*/ 4 w 54"/>
                      <a:gd name="T23" fmla="*/ 65 h 94"/>
                      <a:gd name="T24" fmla="*/ 4 w 54"/>
                      <a:gd name="T25" fmla="*/ 51 h 94"/>
                      <a:gd name="T26" fmla="*/ 0 w 54"/>
                      <a:gd name="T27" fmla="*/ 31 h 94"/>
                      <a:gd name="T28" fmla="*/ 12 w 54"/>
                      <a:gd name="T29" fmla="*/ 0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54" h="94">
                        <a:moveTo>
                          <a:pt x="12" y="0"/>
                        </a:moveTo>
                        <a:lnTo>
                          <a:pt x="35" y="3"/>
                        </a:lnTo>
                        <a:lnTo>
                          <a:pt x="43" y="28"/>
                        </a:lnTo>
                        <a:lnTo>
                          <a:pt x="53" y="42"/>
                        </a:lnTo>
                        <a:lnTo>
                          <a:pt x="45" y="54"/>
                        </a:lnTo>
                        <a:lnTo>
                          <a:pt x="53" y="68"/>
                        </a:lnTo>
                        <a:lnTo>
                          <a:pt x="49" y="85"/>
                        </a:lnTo>
                        <a:lnTo>
                          <a:pt x="41" y="93"/>
                        </a:lnTo>
                        <a:lnTo>
                          <a:pt x="26" y="90"/>
                        </a:lnTo>
                        <a:lnTo>
                          <a:pt x="16" y="90"/>
                        </a:lnTo>
                        <a:lnTo>
                          <a:pt x="10" y="79"/>
                        </a:lnTo>
                        <a:lnTo>
                          <a:pt x="4" y="65"/>
                        </a:lnTo>
                        <a:lnTo>
                          <a:pt x="4" y="51"/>
                        </a:lnTo>
                        <a:lnTo>
                          <a:pt x="0" y="31"/>
                        </a:lnTo>
                        <a:lnTo>
                          <a:pt x="12" y="0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  <p:sp>
                <p:nvSpPr>
                  <p:cNvPr id="3086" name="Freeform 14"/>
                  <p:cNvSpPr>
                    <a:spLocks/>
                  </p:cNvSpPr>
                  <p:nvPr/>
                </p:nvSpPr>
                <p:spPr bwMode="ltGray">
                  <a:xfrm>
                    <a:off x="4597" y="1348"/>
                    <a:ext cx="95" cy="87"/>
                  </a:xfrm>
                  <a:custGeom>
                    <a:avLst/>
                    <a:gdLst>
                      <a:gd name="T0" fmla="*/ 14 w 95"/>
                      <a:gd name="T1" fmla="*/ 0 h 87"/>
                      <a:gd name="T2" fmla="*/ 25 w 95"/>
                      <a:gd name="T3" fmla="*/ 14 h 87"/>
                      <a:gd name="T4" fmla="*/ 37 w 95"/>
                      <a:gd name="T5" fmla="*/ 11 h 87"/>
                      <a:gd name="T6" fmla="*/ 55 w 95"/>
                      <a:gd name="T7" fmla="*/ 14 h 87"/>
                      <a:gd name="T8" fmla="*/ 71 w 95"/>
                      <a:gd name="T9" fmla="*/ 14 h 87"/>
                      <a:gd name="T10" fmla="*/ 78 w 95"/>
                      <a:gd name="T11" fmla="*/ 22 h 87"/>
                      <a:gd name="T12" fmla="*/ 88 w 95"/>
                      <a:gd name="T13" fmla="*/ 42 h 87"/>
                      <a:gd name="T14" fmla="*/ 94 w 95"/>
                      <a:gd name="T15" fmla="*/ 50 h 87"/>
                      <a:gd name="T16" fmla="*/ 72 w 95"/>
                      <a:gd name="T17" fmla="*/ 55 h 87"/>
                      <a:gd name="T18" fmla="*/ 67 w 95"/>
                      <a:gd name="T19" fmla="*/ 61 h 87"/>
                      <a:gd name="T20" fmla="*/ 72 w 95"/>
                      <a:gd name="T21" fmla="*/ 72 h 87"/>
                      <a:gd name="T22" fmla="*/ 72 w 95"/>
                      <a:gd name="T23" fmla="*/ 83 h 87"/>
                      <a:gd name="T24" fmla="*/ 51 w 95"/>
                      <a:gd name="T25" fmla="*/ 72 h 87"/>
                      <a:gd name="T26" fmla="*/ 33 w 95"/>
                      <a:gd name="T27" fmla="*/ 64 h 87"/>
                      <a:gd name="T28" fmla="*/ 25 w 95"/>
                      <a:gd name="T29" fmla="*/ 67 h 87"/>
                      <a:gd name="T30" fmla="*/ 25 w 95"/>
                      <a:gd name="T31" fmla="*/ 83 h 87"/>
                      <a:gd name="T32" fmla="*/ 14 w 95"/>
                      <a:gd name="T33" fmla="*/ 86 h 87"/>
                      <a:gd name="T34" fmla="*/ 8 w 95"/>
                      <a:gd name="T35" fmla="*/ 72 h 87"/>
                      <a:gd name="T36" fmla="*/ 6 w 95"/>
                      <a:gd name="T37" fmla="*/ 55 h 87"/>
                      <a:gd name="T38" fmla="*/ 0 w 95"/>
                      <a:gd name="T39" fmla="*/ 53 h 87"/>
                      <a:gd name="T40" fmla="*/ 6 w 95"/>
                      <a:gd name="T41" fmla="*/ 36 h 87"/>
                      <a:gd name="T42" fmla="*/ 16 w 95"/>
                      <a:gd name="T43" fmla="*/ 31 h 87"/>
                      <a:gd name="T44" fmla="*/ 14 w 95"/>
                      <a:gd name="T45" fmla="*/ 0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95" h="87">
                        <a:moveTo>
                          <a:pt x="14" y="0"/>
                        </a:moveTo>
                        <a:lnTo>
                          <a:pt x="25" y="14"/>
                        </a:lnTo>
                        <a:lnTo>
                          <a:pt x="37" y="11"/>
                        </a:lnTo>
                        <a:lnTo>
                          <a:pt x="55" y="14"/>
                        </a:lnTo>
                        <a:lnTo>
                          <a:pt x="71" y="14"/>
                        </a:lnTo>
                        <a:lnTo>
                          <a:pt x="78" y="22"/>
                        </a:lnTo>
                        <a:lnTo>
                          <a:pt x="88" y="42"/>
                        </a:lnTo>
                        <a:lnTo>
                          <a:pt x="94" y="50"/>
                        </a:lnTo>
                        <a:lnTo>
                          <a:pt x="72" y="55"/>
                        </a:lnTo>
                        <a:lnTo>
                          <a:pt x="67" y="61"/>
                        </a:lnTo>
                        <a:lnTo>
                          <a:pt x="72" y="72"/>
                        </a:lnTo>
                        <a:lnTo>
                          <a:pt x="72" y="83"/>
                        </a:lnTo>
                        <a:lnTo>
                          <a:pt x="51" y="72"/>
                        </a:lnTo>
                        <a:lnTo>
                          <a:pt x="33" y="64"/>
                        </a:lnTo>
                        <a:lnTo>
                          <a:pt x="25" y="67"/>
                        </a:lnTo>
                        <a:lnTo>
                          <a:pt x="25" y="83"/>
                        </a:lnTo>
                        <a:lnTo>
                          <a:pt x="14" y="86"/>
                        </a:lnTo>
                        <a:lnTo>
                          <a:pt x="8" y="72"/>
                        </a:lnTo>
                        <a:lnTo>
                          <a:pt x="6" y="55"/>
                        </a:lnTo>
                        <a:lnTo>
                          <a:pt x="0" y="53"/>
                        </a:lnTo>
                        <a:lnTo>
                          <a:pt x="6" y="36"/>
                        </a:lnTo>
                        <a:lnTo>
                          <a:pt x="16" y="31"/>
                        </a:lnTo>
                        <a:lnTo>
                          <a:pt x="14" y="0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sp>
              <p:nvSpPr>
                <p:cNvPr id="3087" name="Freeform 15"/>
                <p:cNvSpPr>
                  <a:spLocks/>
                </p:cNvSpPr>
                <p:nvPr/>
              </p:nvSpPr>
              <p:spPr bwMode="ltGray">
                <a:xfrm>
                  <a:off x="4676" y="2803"/>
                  <a:ext cx="654" cy="694"/>
                </a:xfrm>
                <a:custGeom>
                  <a:avLst/>
                  <a:gdLst>
                    <a:gd name="T0" fmla="*/ 505 w 654"/>
                    <a:gd name="T1" fmla="*/ 56 h 694"/>
                    <a:gd name="T2" fmla="*/ 531 w 654"/>
                    <a:gd name="T3" fmla="*/ 78 h 694"/>
                    <a:gd name="T4" fmla="*/ 558 w 654"/>
                    <a:gd name="T5" fmla="*/ 181 h 694"/>
                    <a:gd name="T6" fmla="*/ 618 w 654"/>
                    <a:gd name="T7" fmla="*/ 287 h 694"/>
                    <a:gd name="T8" fmla="*/ 653 w 654"/>
                    <a:gd name="T9" fmla="*/ 395 h 694"/>
                    <a:gd name="T10" fmla="*/ 628 w 654"/>
                    <a:gd name="T11" fmla="*/ 495 h 694"/>
                    <a:gd name="T12" fmla="*/ 602 w 654"/>
                    <a:gd name="T13" fmla="*/ 559 h 694"/>
                    <a:gd name="T14" fmla="*/ 587 w 654"/>
                    <a:gd name="T15" fmla="*/ 621 h 694"/>
                    <a:gd name="T16" fmla="*/ 571 w 654"/>
                    <a:gd name="T17" fmla="*/ 657 h 694"/>
                    <a:gd name="T18" fmla="*/ 540 w 654"/>
                    <a:gd name="T19" fmla="*/ 682 h 694"/>
                    <a:gd name="T20" fmla="*/ 490 w 654"/>
                    <a:gd name="T21" fmla="*/ 674 h 694"/>
                    <a:gd name="T22" fmla="*/ 439 w 654"/>
                    <a:gd name="T23" fmla="*/ 657 h 694"/>
                    <a:gd name="T24" fmla="*/ 412 w 654"/>
                    <a:gd name="T25" fmla="*/ 618 h 694"/>
                    <a:gd name="T26" fmla="*/ 404 w 654"/>
                    <a:gd name="T27" fmla="*/ 568 h 694"/>
                    <a:gd name="T28" fmla="*/ 387 w 654"/>
                    <a:gd name="T29" fmla="*/ 545 h 694"/>
                    <a:gd name="T30" fmla="*/ 360 w 654"/>
                    <a:gd name="T31" fmla="*/ 548 h 694"/>
                    <a:gd name="T32" fmla="*/ 334 w 654"/>
                    <a:gd name="T33" fmla="*/ 509 h 694"/>
                    <a:gd name="T34" fmla="*/ 313 w 654"/>
                    <a:gd name="T35" fmla="*/ 504 h 694"/>
                    <a:gd name="T36" fmla="*/ 278 w 654"/>
                    <a:gd name="T37" fmla="*/ 509 h 694"/>
                    <a:gd name="T38" fmla="*/ 249 w 654"/>
                    <a:gd name="T39" fmla="*/ 515 h 694"/>
                    <a:gd name="T40" fmla="*/ 223 w 654"/>
                    <a:gd name="T41" fmla="*/ 537 h 694"/>
                    <a:gd name="T42" fmla="*/ 187 w 654"/>
                    <a:gd name="T43" fmla="*/ 554 h 694"/>
                    <a:gd name="T44" fmla="*/ 150 w 654"/>
                    <a:gd name="T45" fmla="*/ 579 h 694"/>
                    <a:gd name="T46" fmla="*/ 130 w 654"/>
                    <a:gd name="T47" fmla="*/ 590 h 694"/>
                    <a:gd name="T48" fmla="*/ 76 w 654"/>
                    <a:gd name="T49" fmla="*/ 584 h 694"/>
                    <a:gd name="T50" fmla="*/ 64 w 654"/>
                    <a:gd name="T51" fmla="*/ 571 h 694"/>
                    <a:gd name="T52" fmla="*/ 64 w 654"/>
                    <a:gd name="T53" fmla="*/ 495 h 694"/>
                    <a:gd name="T54" fmla="*/ 47 w 654"/>
                    <a:gd name="T55" fmla="*/ 451 h 694"/>
                    <a:gd name="T56" fmla="*/ 29 w 654"/>
                    <a:gd name="T57" fmla="*/ 415 h 694"/>
                    <a:gd name="T58" fmla="*/ 6 w 654"/>
                    <a:gd name="T59" fmla="*/ 287 h 694"/>
                    <a:gd name="T60" fmla="*/ 8 w 654"/>
                    <a:gd name="T61" fmla="*/ 245 h 694"/>
                    <a:gd name="T62" fmla="*/ 54 w 654"/>
                    <a:gd name="T63" fmla="*/ 223 h 694"/>
                    <a:gd name="T64" fmla="*/ 89 w 654"/>
                    <a:gd name="T65" fmla="*/ 217 h 694"/>
                    <a:gd name="T66" fmla="*/ 109 w 654"/>
                    <a:gd name="T67" fmla="*/ 206 h 694"/>
                    <a:gd name="T68" fmla="*/ 120 w 654"/>
                    <a:gd name="T69" fmla="*/ 170 h 694"/>
                    <a:gd name="T70" fmla="*/ 117 w 654"/>
                    <a:gd name="T71" fmla="*/ 150 h 694"/>
                    <a:gd name="T72" fmla="*/ 163 w 654"/>
                    <a:gd name="T73" fmla="*/ 100 h 694"/>
                    <a:gd name="T74" fmla="*/ 200 w 654"/>
                    <a:gd name="T75" fmla="*/ 64 h 694"/>
                    <a:gd name="T76" fmla="*/ 233 w 654"/>
                    <a:gd name="T77" fmla="*/ 89 h 694"/>
                    <a:gd name="T78" fmla="*/ 258 w 654"/>
                    <a:gd name="T79" fmla="*/ 61 h 694"/>
                    <a:gd name="T80" fmla="*/ 284 w 654"/>
                    <a:gd name="T81" fmla="*/ 28 h 694"/>
                    <a:gd name="T82" fmla="*/ 311 w 654"/>
                    <a:gd name="T83" fmla="*/ 8 h 694"/>
                    <a:gd name="T84" fmla="*/ 354 w 654"/>
                    <a:gd name="T85" fmla="*/ 14 h 694"/>
                    <a:gd name="T86" fmla="*/ 369 w 654"/>
                    <a:gd name="T87" fmla="*/ 39 h 694"/>
                    <a:gd name="T88" fmla="*/ 369 w 654"/>
                    <a:gd name="T89" fmla="*/ 70 h 694"/>
                    <a:gd name="T90" fmla="*/ 406 w 654"/>
                    <a:gd name="T91" fmla="*/ 125 h 694"/>
                    <a:gd name="T92" fmla="*/ 437 w 654"/>
                    <a:gd name="T93" fmla="*/ 142 h 694"/>
                    <a:gd name="T94" fmla="*/ 463 w 654"/>
                    <a:gd name="T95" fmla="*/ 89 h 694"/>
                    <a:gd name="T96" fmla="*/ 470 w 654"/>
                    <a:gd name="T97" fmla="*/ 0 h 6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654" h="694">
                      <a:moveTo>
                        <a:pt x="470" y="0"/>
                      </a:moveTo>
                      <a:lnTo>
                        <a:pt x="505" y="0"/>
                      </a:lnTo>
                      <a:lnTo>
                        <a:pt x="505" y="56"/>
                      </a:lnTo>
                      <a:lnTo>
                        <a:pt x="519" y="70"/>
                      </a:lnTo>
                      <a:lnTo>
                        <a:pt x="523" y="78"/>
                      </a:lnTo>
                      <a:lnTo>
                        <a:pt x="531" y="78"/>
                      </a:lnTo>
                      <a:lnTo>
                        <a:pt x="534" y="89"/>
                      </a:lnTo>
                      <a:lnTo>
                        <a:pt x="538" y="145"/>
                      </a:lnTo>
                      <a:lnTo>
                        <a:pt x="558" y="181"/>
                      </a:lnTo>
                      <a:lnTo>
                        <a:pt x="587" y="234"/>
                      </a:lnTo>
                      <a:lnTo>
                        <a:pt x="587" y="242"/>
                      </a:lnTo>
                      <a:lnTo>
                        <a:pt x="618" y="287"/>
                      </a:lnTo>
                      <a:lnTo>
                        <a:pt x="618" y="295"/>
                      </a:lnTo>
                      <a:lnTo>
                        <a:pt x="649" y="331"/>
                      </a:lnTo>
                      <a:lnTo>
                        <a:pt x="653" y="395"/>
                      </a:lnTo>
                      <a:lnTo>
                        <a:pt x="649" y="454"/>
                      </a:lnTo>
                      <a:lnTo>
                        <a:pt x="639" y="481"/>
                      </a:lnTo>
                      <a:lnTo>
                        <a:pt x="628" y="495"/>
                      </a:lnTo>
                      <a:lnTo>
                        <a:pt x="624" y="523"/>
                      </a:lnTo>
                      <a:lnTo>
                        <a:pt x="612" y="548"/>
                      </a:lnTo>
                      <a:lnTo>
                        <a:pt x="602" y="559"/>
                      </a:lnTo>
                      <a:lnTo>
                        <a:pt x="604" y="568"/>
                      </a:lnTo>
                      <a:lnTo>
                        <a:pt x="593" y="584"/>
                      </a:lnTo>
                      <a:lnTo>
                        <a:pt x="587" y="621"/>
                      </a:lnTo>
                      <a:lnTo>
                        <a:pt x="585" y="640"/>
                      </a:lnTo>
                      <a:lnTo>
                        <a:pt x="573" y="648"/>
                      </a:lnTo>
                      <a:lnTo>
                        <a:pt x="571" y="657"/>
                      </a:lnTo>
                      <a:lnTo>
                        <a:pt x="564" y="674"/>
                      </a:lnTo>
                      <a:lnTo>
                        <a:pt x="550" y="676"/>
                      </a:lnTo>
                      <a:lnTo>
                        <a:pt x="540" y="682"/>
                      </a:lnTo>
                      <a:lnTo>
                        <a:pt x="527" y="693"/>
                      </a:lnTo>
                      <a:lnTo>
                        <a:pt x="509" y="671"/>
                      </a:lnTo>
                      <a:lnTo>
                        <a:pt x="490" y="674"/>
                      </a:lnTo>
                      <a:lnTo>
                        <a:pt x="484" y="674"/>
                      </a:lnTo>
                      <a:lnTo>
                        <a:pt x="457" y="679"/>
                      </a:lnTo>
                      <a:lnTo>
                        <a:pt x="439" y="657"/>
                      </a:lnTo>
                      <a:lnTo>
                        <a:pt x="428" y="635"/>
                      </a:lnTo>
                      <a:lnTo>
                        <a:pt x="420" y="637"/>
                      </a:lnTo>
                      <a:lnTo>
                        <a:pt x="412" y="618"/>
                      </a:lnTo>
                      <a:lnTo>
                        <a:pt x="408" y="601"/>
                      </a:lnTo>
                      <a:lnTo>
                        <a:pt x="404" y="596"/>
                      </a:lnTo>
                      <a:lnTo>
                        <a:pt x="404" y="568"/>
                      </a:lnTo>
                      <a:lnTo>
                        <a:pt x="406" y="551"/>
                      </a:lnTo>
                      <a:lnTo>
                        <a:pt x="402" y="540"/>
                      </a:lnTo>
                      <a:lnTo>
                        <a:pt x="387" y="545"/>
                      </a:lnTo>
                      <a:lnTo>
                        <a:pt x="379" y="548"/>
                      </a:lnTo>
                      <a:lnTo>
                        <a:pt x="365" y="548"/>
                      </a:lnTo>
                      <a:lnTo>
                        <a:pt x="360" y="548"/>
                      </a:lnTo>
                      <a:lnTo>
                        <a:pt x="354" y="548"/>
                      </a:lnTo>
                      <a:lnTo>
                        <a:pt x="344" y="532"/>
                      </a:lnTo>
                      <a:lnTo>
                        <a:pt x="334" y="509"/>
                      </a:lnTo>
                      <a:lnTo>
                        <a:pt x="332" y="512"/>
                      </a:lnTo>
                      <a:lnTo>
                        <a:pt x="315" y="512"/>
                      </a:lnTo>
                      <a:lnTo>
                        <a:pt x="313" y="504"/>
                      </a:lnTo>
                      <a:lnTo>
                        <a:pt x="303" y="512"/>
                      </a:lnTo>
                      <a:lnTo>
                        <a:pt x="293" y="509"/>
                      </a:lnTo>
                      <a:lnTo>
                        <a:pt x="278" y="509"/>
                      </a:lnTo>
                      <a:lnTo>
                        <a:pt x="268" y="504"/>
                      </a:lnTo>
                      <a:lnTo>
                        <a:pt x="264" y="512"/>
                      </a:lnTo>
                      <a:lnTo>
                        <a:pt x="249" y="515"/>
                      </a:lnTo>
                      <a:lnTo>
                        <a:pt x="245" y="509"/>
                      </a:lnTo>
                      <a:lnTo>
                        <a:pt x="235" y="523"/>
                      </a:lnTo>
                      <a:lnTo>
                        <a:pt x="223" y="537"/>
                      </a:lnTo>
                      <a:lnTo>
                        <a:pt x="216" y="537"/>
                      </a:lnTo>
                      <a:lnTo>
                        <a:pt x="204" y="554"/>
                      </a:lnTo>
                      <a:lnTo>
                        <a:pt x="187" y="554"/>
                      </a:lnTo>
                      <a:lnTo>
                        <a:pt x="173" y="559"/>
                      </a:lnTo>
                      <a:lnTo>
                        <a:pt x="157" y="568"/>
                      </a:lnTo>
                      <a:lnTo>
                        <a:pt x="150" y="579"/>
                      </a:lnTo>
                      <a:lnTo>
                        <a:pt x="144" y="576"/>
                      </a:lnTo>
                      <a:lnTo>
                        <a:pt x="138" y="587"/>
                      </a:lnTo>
                      <a:lnTo>
                        <a:pt x="130" y="590"/>
                      </a:lnTo>
                      <a:lnTo>
                        <a:pt x="120" y="604"/>
                      </a:lnTo>
                      <a:lnTo>
                        <a:pt x="89" y="604"/>
                      </a:lnTo>
                      <a:lnTo>
                        <a:pt x="76" y="584"/>
                      </a:lnTo>
                      <a:lnTo>
                        <a:pt x="74" y="576"/>
                      </a:lnTo>
                      <a:lnTo>
                        <a:pt x="70" y="584"/>
                      </a:lnTo>
                      <a:lnTo>
                        <a:pt x="64" y="571"/>
                      </a:lnTo>
                      <a:lnTo>
                        <a:pt x="66" y="534"/>
                      </a:lnTo>
                      <a:lnTo>
                        <a:pt x="70" y="512"/>
                      </a:lnTo>
                      <a:lnTo>
                        <a:pt x="64" y="495"/>
                      </a:lnTo>
                      <a:lnTo>
                        <a:pt x="58" y="479"/>
                      </a:lnTo>
                      <a:lnTo>
                        <a:pt x="56" y="459"/>
                      </a:lnTo>
                      <a:lnTo>
                        <a:pt x="47" y="451"/>
                      </a:lnTo>
                      <a:lnTo>
                        <a:pt x="45" y="448"/>
                      </a:lnTo>
                      <a:lnTo>
                        <a:pt x="43" y="440"/>
                      </a:lnTo>
                      <a:lnTo>
                        <a:pt x="29" y="415"/>
                      </a:lnTo>
                      <a:lnTo>
                        <a:pt x="12" y="353"/>
                      </a:lnTo>
                      <a:lnTo>
                        <a:pt x="6" y="312"/>
                      </a:lnTo>
                      <a:lnTo>
                        <a:pt x="6" y="287"/>
                      </a:lnTo>
                      <a:lnTo>
                        <a:pt x="0" y="278"/>
                      </a:lnTo>
                      <a:lnTo>
                        <a:pt x="2" y="256"/>
                      </a:lnTo>
                      <a:lnTo>
                        <a:pt x="8" y="245"/>
                      </a:lnTo>
                      <a:lnTo>
                        <a:pt x="29" y="214"/>
                      </a:lnTo>
                      <a:lnTo>
                        <a:pt x="51" y="217"/>
                      </a:lnTo>
                      <a:lnTo>
                        <a:pt x="54" y="223"/>
                      </a:lnTo>
                      <a:lnTo>
                        <a:pt x="82" y="223"/>
                      </a:lnTo>
                      <a:lnTo>
                        <a:pt x="84" y="214"/>
                      </a:lnTo>
                      <a:lnTo>
                        <a:pt x="89" y="217"/>
                      </a:lnTo>
                      <a:lnTo>
                        <a:pt x="97" y="209"/>
                      </a:lnTo>
                      <a:lnTo>
                        <a:pt x="103" y="212"/>
                      </a:lnTo>
                      <a:lnTo>
                        <a:pt x="109" y="206"/>
                      </a:lnTo>
                      <a:lnTo>
                        <a:pt x="107" y="198"/>
                      </a:lnTo>
                      <a:lnTo>
                        <a:pt x="113" y="178"/>
                      </a:lnTo>
                      <a:lnTo>
                        <a:pt x="120" y="170"/>
                      </a:lnTo>
                      <a:lnTo>
                        <a:pt x="117" y="164"/>
                      </a:lnTo>
                      <a:lnTo>
                        <a:pt x="120" y="159"/>
                      </a:lnTo>
                      <a:lnTo>
                        <a:pt x="117" y="150"/>
                      </a:lnTo>
                      <a:lnTo>
                        <a:pt x="128" y="136"/>
                      </a:lnTo>
                      <a:lnTo>
                        <a:pt x="146" y="134"/>
                      </a:lnTo>
                      <a:lnTo>
                        <a:pt x="163" y="100"/>
                      </a:lnTo>
                      <a:lnTo>
                        <a:pt x="185" y="72"/>
                      </a:lnTo>
                      <a:lnTo>
                        <a:pt x="194" y="70"/>
                      </a:lnTo>
                      <a:lnTo>
                        <a:pt x="200" y="64"/>
                      </a:lnTo>
                      <a:lnTo>
                        <a:pt x="210" y="64"/>
                      </a:lnTo>
                      <a:lnTo>
                        <a:pt x="227" y="86"/>
                      </a:lnTo>
                      <a:lnTo>
                        <a:pt x="233" y="89"/>
                      </a:lnTo>
                      <a:lnTo>
                        <a:pt x="239" y="78"/>
                      </a:lnTo>
                      <a:lnTo>
                        <a:pt x="251" y="64"/>
                      </a:lnTo>
                      <a:lnTo>
                        <a:pt x="258" y="61"/>
                      </a:lnTo>
                      <a:lnTo>
                        <a:pt x="266" y="39"/>
                      </a:lnTo>
                      <a:lnTo>
                        <a:pt x="274" y="36"/>
                      </a:lnTo>
                      <a:lnTo>
                        <a:pt x="284" y="28"/>
                      </a:lnTo>
                      <a:lnTo>
                        <a:pt x="293" y="19"/>
                      </a:lnTo>
                      <a:lnTo>
                        <a:pt x="303" y="19"/>
                      </a:lnTo>
                      <a:lnTo>
                        <a:pt x="311" y="8"/>
                      </a:lnTo>
                      <a:lnTo>
                        <a:pt x="323" y="8"/>
                      </a:lnTo>
                      <a:lnTo>
                        <a:pt x="336" y="8"/>
                      </a:lnTo>
                      <a:lnTo>
                        <a:pt x="354" y="14"/>
                      </a:lnTo>
                      <a:lnTo>
                        <a:pt x="365" y="25"/>
                      </a:lnTo>
                      <a:lnTo>
                        <a:pt x="367" y="33"/>
                      </a:lnTo>
                      <a:lnTo>
                        <a:pt x="369" y="39"/>
                      </a:lnTo>
                      <a:lnTo>
                        <a:pt x="371" y="53"/>
                      </a:lnTo>
                      <a:lnTo>
                        <a:pt x="369" y="58"/>
                      </a:lnTo>
                      <a:lnTo>
                        <a:pt x="369" y="70"/>
                      </a:lnTo>
                      <a:lnTo>
                        <a:pt x="367" y="78"/>
                      </a:lnTo>
                      <a:lnTo>
                        <a:pt x="396" y="109"/>
                      </a:lnTo>
                      <a:lnTo>
                        <a:pt x="406" y="125"/>
                      </a:lnTo>
                      <a:lnTo>
                        <a:pt x="418" y="131"/>
                      </a:lnTo>
                      <a:lnTo>
                        <a:pt x="430" y="139"/>
                      </a:lnTo>
                      <a:lnTo>
                        <a:pt x="437" y="142"/>
                      </a:lnTo>
                      <a:lnTo>
                        <a:pt x="449" y="134"/>
                      </a:lnTo>
                      <a:lnTo>
                        <a:pt x="459" y="109"/>
                      </a:lnTo>
                      <a:lnTo>
                        <a:pt x="463" y="89"/>
                      </a:lnTo>
                      <a:lnTo>
                        <a:pt x="466" y="53"/>
                      </a:lnTo>
                      <a:lnTo>
                        <a:pt x="470" y="36"/>
                      </a:lnTo>
                      <a:lnTo>
                        <a:pt x="470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088" name="Freeform 16"/>
                <p:cNvSpPr>
                  <a:spLocks/>
                </p:cNvSpPr>
                <p:nvPr/>
              </p:nvSpPr>
              <p:spPr bwMode="ltGray">
                <a:xfrm>
                  <a:off x="4523" y="2653"/>
                  <a:ext cx="363" cy="95"/>
                </a:xfrm>
                <a:custGeom>
                  <a:avLst/>
                  <a:gdLst>
                    <a:gd name="T0" fmla="*/ 27 w 363"/>
                    <a:gd name="T1" fmla="*/ 14 h 95"/>
                    <a:gd name="T2" fmla="*/ 72 w 363"/>
                    <a:gd name="T3" fmla="*/ 14 h 95"/>
                    <a:gd name="T4" fmla="*/ 99 w 363"/>
                    <a:gd name="T5" fmla="*/ 17 h 95"/>
                    <a:gd name="T6" fmla="*/ 123 w 363"/>
                    <a:gd name="T7" fmla="*/ 44 h 95"/>
                    <a:gd name="T8" fmla="*/ 144 w 363"/>
                    <a:gd name="T9" fmla="*/ 50 h 95"/>
                    <a:gd name="T10" fmla="*/ 177 w 363"/>
                    <a:gd name="T11" fmla="*/ 61 h 95"/>
                    <a:gd name="T12" fmla="*/ 197 w 363"/>
                    <a:gd name="T13" fmla="*/ 66 h 95"/>
                    <a:gd name="T14" fmla="*/ 204 w 363"/>
                    <a:gd name="T15" fmla="*/ 44 h 95"/>
                    <a:gd name="T16" fmla="*/ 247 w 363"/>
                    <a:gd name="T17" fmla="*/ 50 h 95"/>
                    <a:gd name="T18" fmla="*/ 278 w 363"/>
                    <a:gd name="T19" fmla="*/ 58 h 95"/>
                    <a:gd name="T20" fmla="*/ 300 w 363"/>
                    <a:gd name="T21" fmla="*/ 61 h 95"/>
                    <a:gd name="T22" fmla="*/ 315 w 363"/>
                    <a:gd name="T23" fmla="*/ 50 h 95"/>
                    <a:gd name="T24" fmla="*/ 341 w 363"/>
                    <a:gd name="T25" fmla="*/ 44 h 95"/>
                    <a:gd name="T26" fmla="*/ 362 w 363"/>
                    <a:gd name="T27" fmla="*/ 39 h 95"/>
                    <a:gd name="T28" fmla="*/ 356 w 363"/>
                    <a:gd name="T29" fmla="*/ 66 h 95"/>
                    <a:gd name="T30" fmla="*/ 341 w 363"/>
                    <a:gd name="T31" fmla="*/ 75 h 95"/>
                    <a:gd name="T32" fmla="*/ 329 w 363"/>
                    <a:gd name="T33" fmla="*/ 77 h 95"/>
                    <a:gd name="T34" fmla="*/ 313 w 363"/>
                    <a:gd name="T35" fmla="*/ 86 h 95"/>
                    <a:gd name="T36" fmla="*/ 298 w 363"/>
                    <a:gd name="T37" fmla="*/ 86 h 95"/>
                    <a:gd name="T38" fmla="*/ 284 w 363"/>
                    <a:gd name="T39" fmla="*/ 88 h 95"/>
                    <a:gd name="T40" fmla="*/ 263 w 363"/>
                    <a:gd name="T41" fmla="*/ 94 h 95"/>
                    <a:gd name="T42" fmla="*/ 249 w 363"/>
                    <a:gd name="T43" fmla="*/ 75 h 95"/>
                    <a:gd name="T44" fmla="*/ 234 w 363"/>
                    <a:gd name="T45" fmla="*/ 94 h 95"/>
                    <a:gd name="T46" fmla="*/ 212 w 363"/>
                    <a:gd name="T47" fmla="*/ 75 h 95"/>
                    <a:gd name="T48" fmla="*/ 200 w 363"/>
                    <a:gd name="T49" fmla="*/ 77 h 95"/>
                    <a:gd name="T50" fmla="*/ 183 w 363"/>
                    <a:gd name="T51" fmla="*/ 86 h 95"/>
                    <a:gd name="T52" fmla="*/ 165 w 363"/>
                    <a:gd name="T53" fmla="*/ 80 h 95"/>
                    <a:gd name="T54" fmla="*/ 146 w 363"/>
                    <a:gd name="T55" fmla="*/ 77 h 95"/>
                    <a:gd name="T56" fmla="*/ 127 w 363"/>
                    <a:gd name="T57" fmla="*/ 86 h 95"/>
                    <a:gd name="T58" fmla="*/ 101 w 363"/>
                    <a:gd name="T59" fmla="*/ 72 h 95"/>
                    <a:gd name="T60" fmla="*/ 66 w 363"/>
                    <a:gd name="T61" fmla="*/ 64 h 95"/>
                    <a:gd name="T62" fmla="*/ 41 w 363"/>
                    <a:gd name="T63" fmla="*/ 55 h 95"/>
                    <a:gd name="T64" fmla="*/ 16 w 363"/>
                    <a:gd name="T65" fmla="*/ 41 h 95"/>
                    <a:gd name="T66" fmla="*/ 2 w 363"/>
                    <a:gd name="T67" fmla="*/ 36 h 95"/>
                    <a:gd name="T68" fmla="*/ 0 w 363"/>
                    <a:gd name="T69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63" h="95">
                      <a:moveTo>
                        <a:pt x="0" y="0"/>
                      </a:moveTo>
                      <a:lnTo>
                        <a:pt x="27" y="14"/>
                      </a:lnTo>
                      <a:lnTo>
                        <a:pt x="51" y="14"/>
                      </a:lnTo>
                      <a:lnTo>
                        <a:pt x="72" y="14"/>
                      </a:lnTo>
                      <a:lnTo>
                        <a:pt x="88" y="14"/>
                      </a:lnTo>
                      <a:lnTo>
                        <a:pt x="99" y="17"/>
                      </a:lnTo>
                      <a:lnTo>
                        <a:pt x="115" y="25"/>
                      </a:lnTo>
                      <a:lnTo>
                        <a:pt x="123" y="44"/>
                      </a:lnTo>
                      <a:lnTo>
                        <a:pt x="130" y="53"/>
                      </a:lnTo>
                      <a:lnTo>
                        <a:pt x="144" y="50"/>
                      </a:lnTo>
                      <a:lnTo>
                        <a:pt x="160" y="50"/>
                      </a:lnTo>
                      <a:lnTo>
                        <a:pt x="177" y="61"/>
                      </a:lnTo>
                      <a:lnTo>
                        <a:pt x="189" y="66"/>
                      </a:lnTo>
                      <a:lnTo>
                        <a:pt x="197" y="66"/>
                      </a:lnTo>
                      <a:lnTo>
                        <a:pt x="199" y="53"/>
                      </a:lnTo>
                      <a:lnTo>
                        <a:pt x="204" y="44"/>
                      </a:lnTo>
                      <a:lnTo>
                        <a:pt x="228" y="50"/>
                      </a:lnTo>
                      <a:lnTo>
                        <a:pt x="247" y="50"/>
                      </a:lnTo>
                      <a:lnTo>
                        <a:pt x="265" y="50"/>
                      </a:lnTo>
                      <a:lnTo>
                        <a:pt x="278" y="58"/>
                      </a:lnTo>
                      <a:lnTo>
                        <a:pt x="286" y="64"/>
                      </a:lnTo>
                      <a:lnTo>
                        <a:pt x="300" y="61"/>
                      </a:lnTo>
                      <a:lnTo>
                        <a:pt x="309" y="55"/>
                      </a:lnTo>
                      <a:lnTo>
                        <a:pt x="315" y="50"/>
                      </a:lnTo>
                      <a:lnTo>
                        <a:pt x="331" y="50"/>
                      </a:lnTo>
                      <a:lnTo>
                        <a:pt x="341" y="44"/>
                      </a:lnTo>
                      <a:lnTo>
                        <a:pt x="354" y="39"/>
                      </a:lnTo>
                      <a:lnTo>
                        <a:pt x="362" y="39"/>
                      </a:lnTo>
                      <a:lnTo>
                        <a:pt x="360" y="58"/>
                      </a:lnTo>
                      <a:lnTo>
                        <a:pt x="356" y="66"/>
                      </a:lnTo>
                      <a:lnTo>
                        <a:pt x="348" y="75"/>
                      </a:lnTo>
                      <a:lnTo>
                        <a:pt x="341" y="75"/>
                      </a:lnTo>
                      <a:lnTo>
                        <a:pt x="339" y="75"/>
                      </a:lnTo>
                      <a:lnTo>
                        <a:pt x="329" y="77"/>
                      </a:lnTo>
                      <a:lnTo>
                        <a:pt x="321" y="88"/>
                      </a:lnTo>
                      <a:lnTo>
                        <a:pt x="313" y="86"/>
                      </a:lnTo>
                      <a:lnTo>
                        <a:pt x="306" y="80"/>
                      </a:lnTo>
                      <a:lnTo>
                        <a:pt x="298" y="86"/>
                      </a:lnTo>
                      <a:lnTo>
                        <a:pt x="290" y="88"/>
                      </a:lnTo>
                      <a:lnTo>
                        <a:pt x="284" y="88"/>
                      </a:lnTo>
                      <a:lnTo>
                        <a:pt x="278" y="94"/>
                      </a:lnTo>
                      <a:lnTo>
                        <a:pt x="263" y="94"/>
                      </a:lnTo>
                      <a:lnTo>
                        <a:pt x="257" y="86"/>
                      </a:lnTo>
                      <a:lnTo>
                        <a:pt x="249" y="75"/>
                      </a:lnTo>
                      <a:lnTo>
                        <a:pt x="239" y="86"/>
                      </a:lnTo>
                      <a:lnTo>
                        <a:pt x="234" y="94"/>
                      </a:lnTo>
                      <a:lnTo>
                        <a:pt x="226" y="94"/>
                      </a:lnTo>
                      <a:lnTo>
                        <a:pt x="212" y="75"/>
                      </a:lnTo>
                      <a:lnTo>
                        <a:pt x="208" y="77"/>
                      </a:lnTo>
                      <a:lnTo>
                        <a:pt x="200" y="77"/>
                      </a:lnTo>
                      <a:lnTo>
                        <a:pt x="195" y="88"/>
                      </a:lnTo>
                      <a:lnTo>
                        <a:pt x="183" y="86"/>
                      </a:lnTo>
                      <a:lnTo>
                        <a:pt x="171" y="86"/>
                      </a:lnTo>
                      <a:lnTo>
                        <a:pt x="165" y="80"/>
                      </a:lnTo>
                      <a:lnTo>
                        <a:pt x="158" y="75"/>
                      </a:lnTo>
                      <a:lnTo>
                        <a:pt x="146" y="77"/>
                      </a:lnTo>
                      <a:lnTo>
                        <a:pt x="134" y="88"/>
                      </a:lnTo>
                      <a:lnTo>
                        <a:pt x="127" y="86"/>
                      </a:lnTo>
                      <a:lnTo>
                        <a:pt x="115" y="80"/>
                      </a:lnTo>
                      <a:lnTo>
                        <a:pt x="101" y="72"/>
                      </a:lnTo>
                      <a:lnTo>
                        <a:pt x="90" y="72"/>
                      </a:lnTo>
                      <a:lnTo>
                        <a:pt x="66" y="64"/>
                      </a:lnTo>
                      <a:lnTo>
                        <a:pt x="51" y="58"/>
                      </a:lnTo>
                      <a:lnTo>
                        <a:pt x="41" y="55"/>
                      </a:lnTo>
                      <a:lnTo>
                        <a:pt x="25" y="53"/>
                      </a:lnTo>
                      <a:lnTo>
                        <a:pt x="16" y="41"/>
                      </a:lnTo>
                      <a:lnTo>
                        <a:pt x="6" y="39"/>
                      </a:lnTo>
                      <a:lnTo>
                        <a:pt x="2" y="36"/>
                      </a:lnTo>
                      <a:lnTo>
                        <a:pt x="0" y="3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089" name="Freeform 17"/>
                <p:cNvSpPr>
                  <a:spLocks/>
                </p:cNvSpPr>
                <p:nvPr/>
              </p:nvSpPr>
              <p:spPr bwMode="ltGray">
                <a:xfrm>
                  <a:off x="4721" y="2468"/>
                  <a:ext cx="165" cy="182"/>
                </a:xfrm>
                <a:custGeom>
                  <a:avLst/>
                  <a:gdLst>
                    <a:gd name="T0" fmla="*/ 80 w 165"/>
                    <a:gd name="T1" fmla="*/ 3 h 182"/>
                    <a:gd name="T2" fmla="*/ 137 w 165"/>
                    <a:gd name="T3" fmla="*/ 0 h 182"/>
                    <a:gd name="T4" fmla="*/ 146 w 165"/>
                    <a:gd name="T5" fmla="*/ 22 h 182"/>
                    <a:gd name="T6" fmla="*/ 131 w 165"/>
                    <a:gd name="T7" fmla="*/ 36 h 182"/>
                    <a:gd name="T8" fmla="*/ 127 w 165"/>
                    <a:gd name="T9" fmla="*/ 47 h 182"/>
                    <a:gd name="T10" fmla="*/ 115 w 165"/>
                    <a:gd name="T11" fmla="*/ 61 h 182"/>
                    <a:gd name="T12" fmla="*/ 102 w 165"/>
                    <a:gd name="T13" fmla="*/ 64 h 182"/>
                    <a:gd name="T14" fmla="*/ 88 w 165"/>
                    <a:gd name="T15" fmla="*/ 56 h 182"/>
                    <a:gd name="T16" fmla="*/ 72 w 165"/>
                    <a:gd name="T17" fmla="*/ 36 h 182"/>
                    <a:gd name="T18" fmla="*/ 53 w 165"/>
                    <a:gd name="T19" fmla="*/ 36 h 182"/>
                    <a:gd name="T20" fmla="*/ 51 w 165"/>
                    <a:gd name="T21" fmla="*/ 64 h 182"/>
                    <a:gd name="T22" fmla="*/ 53 w 165"/>
                    <a:gd name="T23" fmla="*/ 81 h 182"/>
                    <a:gd name="T24" fmla="*/ 72 w 165"/>
                    <a:gd name="T25" fmla="*/ 70 h 182"/>
                    <a:gd name="T26" fmla="*/ 86 w 165"/>
                    <a:gd name="T27" fmla="*/ 75 h 182"/>
                    <a:gd name="T28" fmla="*/ 82 w 165"/>
                    <a:gd name="T29" fmla="*/ 92 h 182"/>
                    <a:gd name="T30" fmla="*/ 80 w 165"/>
                    <a:gd name="T31" fmla="*/ 103 h 182"/>
                    <a:gd name="T32" fmla="*/ 82 w 165"/>
                    <a:gd name="T33" fmla="*/ 120 h 182"/>
                    <a:gd name="T34" fmla="*/ 92 w 165"/>
                    <a:gd name="T35" fmla="*/ 128 h 182"/>
                    <a:gd name="T36" fmla="*/ 88 w 165"/>
                    <a:gd name="T37" fmla="*/ 148 h 182"/>
                    <a:gd name="T38" fmla="*/ 82 w 165"/>
                    <a:gd name="T39" fmla="*/ 170 h 182"/>
                    <a:gd name="T40" fmla="*/ 68 w 165"/>
                    <a:gd name="T41" fmla="*/ 175 h 182"/>
                    <a:gd name="T42" fmla="*/ 62 w 165"/>
                    <a:gd name="T43" fmla="*/ 164 h 182"/>
                    <a:gd name="T44" fmla="*/ 55 w 165"/>
                    <a:gd name="T45" fmla="*/ 139 h 182"/>
                    <a:gd name="T46" fmla="*/ 55 w 165"/>
                    <a:gd name="T47" fmla="*/ 114 h 182"/>
                    <a:gd name="T48" fmla="*/ 35 w 165"/>
                    <a:gd name="T49" fmla="*/ 114 h 182"/>
                    <a:gd name="T50" fmla="*/ 23 w 165"/>
                    <a:gd name="T51" fmla="*/ 117 h 182"/>
                    <a:gd name="T52" fmla="*/ 39 w 165"/>
                    <a:gd name="T53" fmla="*/ 128 h 182"/>
                    <a:gd name="T54" fmla="*/ 47 w 165"/>
                    <a:gd name="T55" fmla="*/ 145 h 182"/>
                    <a:gd name="T56" fmla="*/ 41 w 165"/>
                    <a:gd name="T57" fmla="*/ 167 h 182"/>
                    <a:gd name="T58" fmla="*/ 29 w 165"/>
                    <a:gd name="T59" fmla="*/ 181 h 182"/>
                    <a:gd name="T60" fmla="*/ 29 w 165"/>
                    <a:gd name="T61" fmla="*/ 164 h 182"/>
                    <a:gd name="T62" fmla="*/ 21 w 165"/>
                    <a:gd name="T63" fmla="*/ 145 h 182"/>
                    <a:gd name="T64" fmla="*/ 10 w 165"/>
                    <a:gd name="T65" fmla="*/ 128 h 182"/>
                    <a:gd name="T66" fmla="*/ 2 w 165"/>
                    <a:gd name="T67" fmla="*/ 109 h 182"/>
                    <a:gd name="T68" fmla="*/ 16 w 165"/>
                    <a:gd name="T69" fmla="*/ 86 h 182"/>
                    <a:gd name="T70" fmla="*/ 23 w 165"/>
                    <a:gd name="T71" fmla="*/ 58 h 182"/>
                    <a:gd name="T72" fmla="*/ 25 w 165"/>
                    <a:gd name="T73" fmla="*/ 39 h 182"/>
                    <a:gd name="T74" fmla="*/ 23 w 165"/>
                    <a:gd name="T75" fmla="*/ 22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65" h="182">
                      <a:moveTo>
                        <a:pt x="41" y="0"/>
                      </a:moveTo>
                      <a:lnTo>
                        <a:pt x="80" y="3"/>
                      </a:lnTo>
                      <a:lnTo>
                        <a:pt x="117" y="3"/>
                      </a:lnTo>
                      <a:lnTo>
                        <a:pt x="137" y="0"/>
                      </a:lnTo>
                      <a:lnTo>
                        <a:pt x="164" y="17"/>
                      </a:lnTo>
                      <a:lnTo>
                        <a:pt x="146" y="22"/>
                      </a:lnTo>
                      <a:lnTo>
                        <a:pt x="137" y="31"/>
                      </a:lnTo>
                      <a:lnTo>
                        <a:pt x="131" y="36"/>
                      </a:lnTo>
                      <a:lnTo>
                        <a:pt x="127" y="42"/>
                      </a:lnTo>
                      <a:lnTo>
                        <a:pt x="127" y="47"/>
                      </a:lnTo>
                      <a:lnTo>
                        <a:pt x="127" y="56"/>
                      </a:lnTo>
                      <a:lnTo>
                        <a:pt x="115" y="61"/>
                      </a:lnTo>
                      <a:lnTo>
                        <a:pt x="105" y="61"/>
                      </a:lnTo>
                      <a:lnTo>
                        <a:pt x="102" y="64"/>
                      </a:lnTo>
                      <a:lnTo>
                        <a:pt x="92" y="64"/>
                      </a:lnTo>
                      <a:lnTo>
                        <a:pt x="88" y="56"/>
                      </a:lnTo>
                      <a:lnTo>
                        <a:pt x="80" y="45"/>
                      </a:lnTo>
                      <a:lnTo>
                        <a:pt x="72" y="36"/>
                      </a:lnTo>
                      <a:lnTo>
                        <a:pt x="57" y="36"/>
                      </a:lnTo>
                      <a:lnTo>
                        <a:pt x="53" y="36"/>
                      </a:lnTo>
                      <a:lnTo>
                        <a:pt x="49" y="50"/>
                      </a:lnTo>
                      <a:lnTo>
                        <a:pt x="51" y="64"/>
                      </a:lnTo>
                      <a:lnTo>
                        <a:pt x="51" y="72"/>
                      </a:lnTo>
                      <a:lnTo>
                        <a:pt x="53" y="81"/>
                      </a:lnTo>
                      <a:lnTo>
                        <a:pt x="61" y="78"/>
                      </a:lnTo>
                      <a:lnTo>
                        <a:pt x="72" y="70"/>
                      </a:lnTo>
                      <a:lnTo>
                        <a:pt x="80" y="70"/>
                      </a:lnTo>
                      <a:lnTo>
                        <a:pt x="86" y="75"/>
                      </a:lnTo>
                      <a:lnTo>
                        <a:pt x="86" y="81"/>
                      </a:lnTo>
                      <a:lnTo>
                        <a:pt x="82" y="92"/>
                      </a:lnTo>
                      <a:lnTo>
                        <a:pt x="80" y="97"/>
                      </a:lnTo>
                      <a:lnTo>
                        <a:pt x="80" y="103"/>
                      </a:lnTo>
                      <a:lnTo>
                        <a:pt x="78" y="111"/>
                      </a:lnTo>
                      <a:lnTo>
                        <a:pt x="82" y="120"/>
                      </a:lnTo>
                      <a:lnTo>
                        <a:pt x="90" y="131"/>
                      </a:lnTo>
                      <a:lnTo>
                        <a:pt x="92" y="128"/>
                      </a:lnTo>
                      <a:lnTo>
                        <a:pt x="92" y="139"/>
                      </a:lnTo>
                      <a:lnTo>
                        <a:pt x="88" y="148"/>
                      </a:lnTo>
                      <a:lnTo>
                        <a:pt x="84" y="156"/>
                      </a:lnTo>
                      <a:lnTo>
                        <a:pt x="82" y="170"/>
                      </a:lnTo>
                      <a:lnTo>
                        <a:pt x="74" y="175"/>
                      </a:lnTo>
                      <a:lnTo>
                        <a:pt x="68" y="175"/>
                      </a:lnTo>
                      <a:lnTo>
                        <a:pt x="62" y="175"/>
                      </a:lnTo>
                      <a:lnTo>
                        <a:pt x="62" y="164"/>
                      </a:lnTo>
                      <a:lnTo>
                        <a:pt x="61" y="145"/>
                      </a:lnTo>
                      <a:lnTo>
                        <a:pt x="55" y="139"/>
                      </a:lnTo>
                      <a:lnTo>
                        <a:pt x="53" y="131"/>
                      </a:lnTo>
                      <a:lnTo>
                        <a:pt x="55" y="114"/>
                      </a:lnTo>
                      <a:lnTo>
                        <a:pt x="49" y="109"/>
                      </a:lnTo>
                      <a:lnTo>
                        <a:pt x="35" y="114"/>
                      </a:lnTo>
                      <a:lnTo>
                        <a:pt x="29" y="109"/>
                      </a:lnTo>
                      <a:lnTo>
                        <a:pt x="23" y="117"/>
                      </a:lnTo>
                      <a:lnTo>
                        <a:pt x="29" y="123"/>
                      </a:lnTo>
                      <a:lnTo>
                        <a:pt x="39" y="128"/>
                      </a:lnTo>
                      <a:lnTo>
                        <a:pt x="41" y="134"/>
                      </a:lnTo>
                      <a:lnTo>
                        <a:pt x="47" y="145"/>
                      </a:lnTo>
                      <a:lnTo>
                        <a:pt x="47" y="153"/>
                      </a:lnTo>
                      <a:lnTo>
                        <a:pt x="41" y="167"/>
                      </a:lnTo>
                      <a:lnTo>
                        <a:pt x="33" y="178"/>
                      </a:lnTo>
                      <a:lnTo>
                        <a:pt x="29" y="181"/>
                      </a:lnTo>
                      <a:lnTo>
                        <a:pt x="29" y="173"/>
                      </a:lnTo>
                      <a:lnTo>
                        <a:pt x="29" y="164"/>
                      </a:lnTo>
                      <a:lnTo>
                        <a:pt x="31" y="153"/>
                      </a:lnTo>
                      <a:lnTo>
                        <a:pt x="21" y="145"/>
                      </a:lnTo>
                      <a:lnTo>
                        <a:pt x="12" y="136"/>
                      </a:lnTo>
                      <a:lnTo>
                        <a:pt x="10" y="128"/>
                      </a:lnTo>
                      <a:lnTo>
                        <a:pt x="0" y="123"/>
                      </a:lnTo>
                      <a:lnTo>
                        <a:pt x="2" y="109"/>
                      </a:lnTo>
                      <a:lnTo>
                        <a:pt x="10" y="100"/>
                      </a:lnTo>
                      <a:lnTo>
                        <a:pt x="16" y="86"/>
                      </a:lnTo>
                      <a:lnTo>
                        <a:pt x="21" y="72"/>
                      </a:lnTo>
                      <a:lnTo>
                        <a:pt x="23" y="58"/>
                      </a:lnTo>
                      <a:lnTo>
                        <a:pt x="21" y="45"/>
                      </a:lnTo>
                      <a:lnTo>
                        <a:pt x="25" y="39"/>
                      </a:lnTo>
                      <a:lnTo>
                        <a:pt x="29" y="33"/>
                      </a:lnTo>
                      <a:lnTo>
                        <a:pt x="23" y="22"/>
                      </a:lnTo>
                      <a:lnTo>
                        <a:pt x="41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090" name="Freeform 18"/>
                <p:cNvSpPr>
                  <a:spLocks/>
                </p:cNvSpPr>
                <p:nvPr/>
              </p:nvSpPr>
              <p:spPr bwMode="ltGray">
                <a:xfrm>
                  <a:off x="4549" y="2387"/>
                  <a:ext cx="182" cy="249"/>
                </a:xfrm>
                <a:custGeom>
                  <a:avLst/>
                  <a:gdLst>
                    <a:gd name="T0" fmla="*/ 0 w 182"/>
                    <a:gd name="T1" fmla="*/ 83 h 249"/>
                    <a:gd name="T2" fmla="*/ 37 w 182"/>
                    <a:gd name="T3" fmla="*/ 44 h 249"/>
                    <a:gd name="T4" fmla="*/ 56 w 182"/>
                    <a:gd name="T5" fmla="*/ 28 h 249"/>
                    <a:gd name="T6" fmla="*/ 66 w 182"/>
                    <a:gd name="T7" fmla="*/ 14 h 249"/>
                    <a:gd name="T8" fmla="*/ 95 w 182"/>
                    <a:gd name="T9" fmla="*/ 0 h 249"/>
                    <a:gd name="T10" fmla="*/ 111 w 182"/>
                    <a:gd name="T11" fmla="*/ 30 h 249"/>
                    <a:gd name="T12" fmla="*/ 127 w 182"/>
                    <a:gd name="T13" fmla="*/ 17 h 249"/>
                    <a:gd name="T14" fmla="*/ 132 w 182"/>
                    <a:gd name="T15" fmla="*/ 8 h 249"/>
                    <a:gd name="T16" fmla="*/ 146 w 182"/>
                    <a:gd name="T17" fmla="*/ 0 h 249"/>
                    <a:gd name="T18" fmla="*/ 154 w 182"/>
                    <a:gd name="T19" fmla="*/ 0 h 249"/>
                    <a:gd name="T20" fmla="*/ 156 w 182"/>
                    <a:gd name="T21" fmla="*/ 11 h 249"/>
                    <a:gd name="T22" fmla="*/ 156 w 182"/>
                    <a:gd name="T23" fmla="*/ 19 h 249"/>
                    <a:gd name="T24" fmla="*/ 148 w 182"/>
                    <a:gd name="T25" fmla="*/ 33 h 249"/>
                    <a:gd name="T26" fmla="*/ 148 w 182"/>
                    <a:gd name="T27" fmla="*/ 41 h 249"/>
                    <a:gd name="T28" fmla="*/ 169 w 182"/>
                    <a:gd name="T29" fmla="*/ 77 h 249"/>
                    <a:gd name="T30" fmla="*/ 173 w 182"/>
                    <a:gd name="T31" fmla="*/ 99 h 249"/>
                    <a:gd name="T32" fmla="*/ 179 w 182"/>
                    <a:gd name="T33" fmla="*/ 99 h 249"/>
                    <a:gd name="T34" fmla="*/ 181 w 182"/>
                    <a:gd name="T35" fmla="*/ 110 h 249"/>
                    <a:gd name="T36" fmla="*/ 173 w 182"/>
                    <a:gd name="T37" fmla="*/ 121 h 249"/>
                    <a:gd name="T38" fmla="*/ 167 w 182"/>
                    <a:gd name="T39" fmla="*/ 116 h 249"/>
                    <a:gd name="T40" fmla="*/ 154 w 182"/>
                    <a:gd name="T41" fmla="*/ 124 h 249"/>
                    <a:gd name="T42" fmla="*/ 156 w 182"/>
                    <a:gd name="T43" fmla="*/ 146 h 249"/>
                    <a:gd name="T44" fmla="*/ 140 w 182"/>
                    <a:gd name="T45" fmla="*/ 160 h 249"/>
                    <a:gd name="T46" fmla="*/ 140 w 182"/>
                    <a:gd name="T47" fmla="*/ 196 h 249"/>
                    <a:gd name="T48" fmla="*/ 140 w 182"/>
                    <a:gd name="T49" fmla="*/ 220 h 249"/>
                    <a:gd name="T50" fmla="*/ 132 w 182"/>
                    <a:gd name="T51" fmla="*/ 231 h 249"/>
                    <a:gd name="T52" fmla="*/ 127 w 182"/>
                    <a:gd name="T53" fmla="*/ 248 h 249"/>
                    <a:gd name="T54" fmla="*/ 119 w 182"/>
                    <a:gd name="T55" fmla="*/ 245 h 249"/>
                    <a:gd name="T56" fmla="*/ 107 w 182"/>
                    <a:gd name="T57" fmla="*/ 237 h 249"/>
                    <a:gd name="T58" fmla="*/ 97 w 182"/>
                    <a:gd name="T59" fmla="*/ 229 h 249"/>
                    <a:gd name="T60" fmla="*/ 90 w 182"/>
                    <a:gd name="T61" fmla="*/ 215 h 249"/>
                    <a:gd name="T62" fmla="*/ 62 w 182"/>
                    <a:gd name="T63" fmla="*/ 218 h 249"/>
                    <a:gd name="T64" fmla="*/ 39 w 182"/>
                    <a:gd name="T65" fmla="*/ 209 h 249"/>
                    <a:gd name="T66" fmla="*/ 23 w 182"/>
                    <a:gd name="T67" fmla="*/ 187 h 249"/>
                    <a:gd name="T68" fmla="*/ 14 w 182"/>
                    <a:gd name="T69" fmla="*/ 171 h 249"/>
                    <a:gd name="T70" fmla="*/ 6 w 182"/>
                    <a:gd name="T71" fmla="*/ 157 h 249"/>
                    <a:gd name="T72" fmla="*/ 6 w 182"/>
                    <a:gd name="T73" fmla="*/ 130 h 249"/>
                    <a:gd name="T74" fmla="*/ 0 w 182"/>
                    <a:gd name="T75" fmla="*/ 83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82" h="249">
                      <a:moveTo>
                        <a:pt x="0" y="83"/>
                      </a:moveTo>
                      <a:lnTo>
                        <a:pt x="37" y="44"/>
                      </a:lnTo>
                      <a:lnTo>
                        <a:pt x="56" y="28"/>
                      </a:lnTo>
                      <a:lnTo>
                        <a:pt x="66" y="14"/>
                      </a:lnTo>
                      <a:lnTo>
                        <a:pt x="95" y="0"/>
                      </a:lnTo>
                      <a:lnTo>
                        <a:pt x="111" y="30"/>
                      </a:lnTo>
                      <a:lnTo>
                        <a:pt x="127" y="17"/>
                      </a:lnTo>
                      <a:lnTo>
                        <a:pt x="132" y="8"/>
                      </a:lnTo>
                      <a:lnTo>
                        <a:pt x="146" y="0"/>
                      </a:lnTo>
                      <a:lnTo>
                        <a:pt x="154" y="0"/>
                      </a:lnTo>
                      <a:lnTo>
                        <a:pt x="156" y="11"/>
                      </a:lnTo>
                      <a:lnTo>
                        <a:pt x="156" y="19"/>
                      </a:lnTo>
                      <a:lnTo>
                        <a:pt x="148" y="33"/>
                      </a:lnTo>
                      <a:lnTo>
                        <a:pt x="148" y="41"/>
                      </a:lnTo>
                      <a:lnTo>
                        <a:pt x="169" y="77"/>
                      </a:lnTo>
                      <a:lnTo>
                        <a:pt x="173" y="99"/>
                      </a:lnTo>
                      <a:lnTo>
                        <a:pt x="179" y="99"/>
                      </a:lnTo>
                      <a:lnTo>
                        <a:pt x="181" y="110"/>
                      </a:lnTo>
                      <a:lnTo>
                        <a:pt x="173" y="121"/>
                      </a:lnTo>
                      <a:lnTo>
                        <a:pt x="167" y="116"/>
                      </a:lnTo>
                      <a:lnTo>
                        <a:pt x="154" y="124"/>
                      </a:lnTo>
                      <a:lnTo>
                        <a:pt x="156" y="146"/>
                      </a:lnTo>
                      <a:lnTo>
                        <a:pt x="140" y="160"/>
                      </a:lnTo>
                      <a:lnTo>
                        <a:pt x="140" y="196"/>
                      </a:lnTo>
                      <a:lnTo>
                        <a:pt x="140" y="220"/>
                      </a:lnTo>
                      <a:lnTo>
                        <a:pt x="132" y="231"/>
                      </a:lnTo>
                      <a:lnTo>
                        <a:pt x="127" y="248"/>
                      </a:lnTo>
                      <a:lnTo>
                        <a:pt x="119" y="245"/>
                      </a:lnTo>
                      <a:lnTo>
                        <a:pt x="107" y="237"/>
                      </a:lnTo>
                      <a:lnTo>
                        <a:pt x="97" y="229"/>
                      </a:lnTo>
                      <a:lnTo>
                        <a:pt x="90" y="215"/>
                      </a:lnTo>
                      <a:lnTo>
                        <a:pt x="62" y="218"/>
                      </a:lnTo>
                      <a:lnTo>
                        <a:pt x="39" y="209"/>
                      </a:lnTo>
                      <a:lnTo>
                        <a:pt x="23" y="187"/>
                      </a:lnTo>
                      <a:lnTo>
                        <a:pt x="14" y="171"/>
                      </a:lnTo>
                      <a:lnTo>
                        <a:pt x="6" y="157"/>
                      </a:lnTo>
                      <a:lnTo>
                        <a:pt x="6" y="130"/>
                      </a:lnTo>
                      <a:lnTo>
                        <a:pt x="0" y="83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091" name="Freeform 19"/>
                <p:cNvSpPr>
                  <a:spLocks/>
                </p:cNvSpPr>
                <p:nvPr/>
              </p:nvSpPr>
              <p:spPr bwMode="ltGray">
                <a:xfrm>
                  <a:off x="4934" y="2529"/>
                  <a:ext cx="348" cy="235"/>
                </a:xfrm>
                <a:custGeom>
                  <a:avLst/>
                  <a:gdLst>
                    <a:gd name="T0" fmla="*/ 31 w 348"/>
                    <a:gd name="T1" fmla="*/ 3 h 235"/>
                    <a:gd name="T2" fmla="*/ 68 w 348"/>
                    <a:gd name="T3" fmla="*/ 39 h 235"/>
                    <a:gd name="T4" fmla="*/ 74 w 348"/>
                    <a:gd name="T5" fmla="*/ 56 h 235"/>
                    <a:gd name="T6" fmla="*/ 96 w 348"/>
                    <a:gd name="T7" fmla="*/ 47 h 235"/>
                    <a:gd name="T8" fmla="*/ 107 w 348"/>
                    <a:gd name="T9" fmla="*/ 53 h 235"/>
                    <a:gd name="T10" fmla="*/ 121 w 348"/>
                    <a:gd name="T11" fmla="*/ 39 h 235"/>
                    <a:gd name="T12" fmla="*/ 140 w 348"/>
                    <a:gd name="T13" fmla="*/ 31 h 235"/>
                    <a:gd name="T14" fmla="*/ 185 w 348"/>
                    <a:gd name="T15" fmla="*/ 47 h 235"/>
                    <a:gd name="T16" fmla="*/ 212 w 348"/>
                    <a:gd name="T17" fmla="*/ 67 h 235"/>
                    <a:gd name="T18" fmla="*/ 234 w 348"/>
                    <a:gd name="T19" fmla="*/ 81 h 235"/>
                    <a:gd name="T20" fmla="*/ 271 w 348"/>
                    <a:gd name="T21" fmla="*/ 111 h 235"/>
                    <a:gd name="T22" fmla="*/ 275 w 348"/>
                    <a:gd name="T23" fmla="*/ 128 h 235"/>
                    <a:gd name="T24" fmla="*/ 292 w 348"/>
                    <a:gd name="T25" fmla="*/ 142 h 235"/>
                    <a:gd name="T26" fmla="*/ 306 w 348"/>
                    <a:gd name="T27" fmla="*/ 148 h 235"/>
                    <a:gd name="T28" fmla="*/ 322 w 348"/>
                    <a:gd name="T29" fmla="*/ 176 h 235"/>
                    <a:gd name="T30" fmla="*/ 333 w 348"/>
                    <a:gd name="T31" fmla="*/ 192 h 235"/>
                    <a:gd name="T32" fmla="*/ 335 w 348"/>
                    <a:gd name="T33" fmla="*/ 234 h 235"/>
                    <a:gd name="T34" fmla="*/ 320 w 348"/>
                    <a:gd name="T35" fmla="*/ 234 h 235"/>
                    <a:gd name="T36" fmla="*/ 310 w 348"/>
                    <a:gd name="T37" fmla="*/ 226 h 235"/>
                    <a:gd name="T38" fmla="*/ 275 w 348"/>
                    <a:gd name="T39" fmla="*/ 184 h 235"/>
                    <a:gd name="T40" fmla="*/ 240 w 348"/>
                    <a:gd name="T41" fmla="*/ 184 h 235"/>
                    <a:gd name="T42" fmla="*/ 228 w 348"/>
                    <a:gd name="T43" fmla="*/ 198 h 235"/>
                    <a:gd name="T44" fmla="*/ 218 w 348"/>
                    <a:gd name="T45" fmla="*/ 206 h 235"/>
                    <a:gd name="T46" fmla="*/ 197 w 348"/>
                    <a:gd name="T47" fmla="*/ 217 h 235"/>
                    <a:gd name="T48" fmla="*/ 177 w 348"/>
                    <a:gd name="T49" fmla="*/ 212 h 235"/>
                    <a:gd name="T50" fmla="*/ 160 w 348"/>
                    <a:gd name="T51" fmla="*/ 212 h 235"/>
                    <a:gd name="T52" fmla="*/ 138 w 348"/>
                    <a:gd name="T53" fmla="*/ 159 h 235"/>
                    <a:gd name="T54" fmla="*/ 113 w 348"/>
                    <a:gd name="T55" fmla="*/ 111 h 235"/>
                    <a:gd name="T56" fmla="*/ 82 w 348"/>
                    <a:gd name="T57" fmla="*/ 95 h 235"/>
                    <a:gd name="T58" fmla="*/ 53 w 348"/>
                    <a:gd name="T59" fmla="*/ 92 h 235"/>
                    <a:gd name="T60" fmla="*/ 23 w 348"/>
                    <a:gd name="T61" fmla="*/ 75 h 235"/>
                    <a:gd name="T62" fmla="*/ 25 w 348"/>
                    <a:gd name="T63" fmla="*/ 25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48" h="235">
                      <a:moveTo>
                        <a:pt x="0" y="0"/>
                      </a:moveTo>
                      <a:lnTo>
                        <a:pt x="31" y="3"/>
                      </a:lnTo>
                      <a:lnTo>
                        <a:pt x="57" y="6"/>
                      </a:lnTo>
                      <a:lnTo>
                        <a:pt x="68" y="39"/>
                      </a:lnTo>
                      <a:lnTo>
                        <a:pt x="70" y="50"/>
                      </a:lnTo>
                      <a:lnTo>
                        <a:pt x="74" y="56"/>
                      </a:lnTo>
                      <a:lnTo>
                        <a:pt x="82" y="47"/>
                      </a:lnTo>
                      <a:lnTo>
                        <a:pt x="96" y="47"/>
                      </a:lnTo>
                      <a:lnTo>
                        <a:pt x="103" y="56"/>
                      </a:lnTo>
                      <a:lnTo>
                        <a:pt x="107" y="53"/>
                      </a:lnTo>
                      <a:lnTo>
                        <a:pt x="119" y="39"/>
                      </a:lnTo>
                      <a:lnTo>
                        <a:pt x="121" y="39"/>
                      </a:lnTo>
                      <a:lnTo>
                        <a:pt x="131" y="31"/>
                      </a:lnTo>
                      <a:lnTo>
                        <a:pt x="140" y="31"/>
                      </a:lnTo>
                      <a:lnTo>
                        <a:pt x="172" y="47"/>
                      </a:lnTo>
                      <a:lnTo>
                        <a:pt x="185" y="47"/>
                      </a:lnTo>
                      <a:lnTo>
                        <a:pt x="199" y="61"/>
                      </a:lnTo>
                      <a:lnTo>
                        <a:pt x="212" y="67"/>
                      </a:lnTo>
                      <a:lnTo>
                        <a:pt x="224" y="78"/>
                      </a:lnTo>
                      <a:lnTo>
                        <a:pt x="234" y="81"/>
                      </a:lnTo>
                      <a:lnTo>
                        <a:pt x="259" y="92"/>
                      </a:lnTo>
                      <a:lnTo>
                        <a:pt x="271" y="111"/>
                      </a:lnTo>
                      <a:lnTo>
                        <a:pt x="277" y="123"/>
                      </a:lnTo>
                      <a:lnTo>
                        <a:pt x="275" y="128"/>
                      </a:lnTo>
                      <a:lnTo>
                        <a:pt x="285" y="139"/>
                      </a:lnTo>
                      <a:lnTo>
                        <a:pt x="292" y="142"/>
                      </a:lnTo>
                      <a:lnTo>
                        <a:pt x="296" y="145"/>
                      </a:lnTo>
                      <a:lnTo>
                        <a:pt x="306" y="148"/>
                      </a:lnTo>
                      <a:lnTo>
                        <a:pt x="322" y="164"/>
                      </a:lnTo>
                      <a:lnTo>
                        <a:pt x="322" y="176"/>
                      </a:lnTo>
                      <a:lnTo>
                        <a:pt x="331" y="187"/>
                      </a:lnTo>
                      <a:lnTo>
                        <a:pt x="333" y="192"/>
                      </a:lnTo>
                      <a:lnTo>
                        <a:pt x="347" y="215"/>
                      </a:lnTo>
                      <a:lnTo>
                        <a:pt x="335" y="234"/>
                      </a:lnTo>
                      <a:lnTo>
                        <a:pt x="331" y="234"/>
                      </a:lnTo>
                      <a:lnTo>
                        <a:pt x="320" y="234"/>
                      </a:lnTo>
                      <a:lnTo>
                        <a:pt x="316" y="226"/>
                      </a:lnTo>
                      <a:lnTo>
                        <a:pt x="310" y="226"/>
                      </a:lnTo>
                      <a:lnTo>
                        <a:pt x="304" y="228"/>
                      </a:lnTo>
                      <a:lnTo>
                        <a:pt x="275" y="184"/>
                      </a:lnTo>
                      <a:lnTo>
                        <a:pt x="257" y="187"/>
                      </a:lnTo>
                      <a:lnTo>
                        <a:pt x="240" y="184"/>
                      </a:lnTo>
                      <a:lnTo>
                        <a:pt x="234" y="189"/>
                      </a:lnTo>
                      <a:lnTo>
                        <a:pt x="228" y="198"/>
                      </a:lnTo>
                      <a:lnTo>
                        <a:pt x="226" y="192"/>
                      </a:lnTo>
                      <a:lnTo>
                        <a:pt x="218" y="206"/>
                      </a:lnTo>
                      <a:lnTo>
                        <a:pt x="207" y="226"/>
                      </a:lnTo>
                      <a:lnTo>
                        <a:pt x="197" y="217"/>
                      </a:lnTo>
                      <a:lnTo>
                        <a:pt x="185" y="212"/>
                      </a:lnTo>
                      <a:lnTo>
                        <a:pt x="177" y="212"/>
                      </a:lnTo>
                      <a:lnTo>
                        <a:pt x="166" y="206"/>
                      </a:lnTo>
                      <a:lnTo>
                        <a:pt x="160" y="212"/>
                      </a:lnTo>
                      <a:lnTo>
                        <a:pt x="152" y="184"/>
                      </a:lnTo>
                      <a:lnTo>
                        <a:pt x="138" y="159"/>
                      </a:lnTo>
                      <a:lnTo>
                        <a:pt x="125" y="128"/>
                      </a:lnTo>
                      <a:lnTo>
                        <a:pt x="113" y="111"/>
                      </a:lnTo>
                      <a:lnTo>
                        <a:pt x="103" y="95"/>
                      </a:lnTo>
                      <a:lnTo>
                        <a:pt x="82" y="95"/>
                      </a:lnTo>
                      <a:lnTo>
                        <a:pt x="62" y="103"/>
                      </a:lnTo>
                      <a:lnTo>
                        <a:pt x="53" y="92"/>
                      </a:lnTo>
                      <a:lnTo>
                        <a:pt x="33" y="84"/>
                      </a:lnTo>
                      <a:lnTo>
                        <a:pt x="23" y="75"/>
                      </a:lnTo>
                      <a:lnTo>
                        <a:pt x="23" y="42"/>
                      </a:lnTo>
                      <a:lnTo>
                        <a:pt x="25" y="25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092" name="Freeform 20"/>
                <p:cNvSpPr>
                  <a:spLocks/>
                </p:cNvSpPr>
                <p:nvPr/>
              </p:nvSpPr>
              <p:spPr bwMode="ltGray">
                <a:xfrm>
                  <a:off x="4293" y="2362"/>
                  <a:ext cx="209" cy="310"/>
                </a:xfrm>
                <a:custGeom>
                  <a:avLst/>
                  <a:gdLst>
                    <a:gd name="T0" fmla="*/ 0 w 209"/>
                    <a:gd name="T1" fmla="*/ 8 h 310"/>
                    <a:gd name="T2" fmla="*/ 21 w 209"/>
                    <a:gd name="T3" fmla="*/ 0 h 310"/>
                    <a:gd name="T4" fmla="*/ 46 w 209"/>
                    <a:gd name="T5" fmla="*/ 14 h 310"/>
                    <a:gd name="T6" fmla="*/ 50 w 209"/>
                    <a:gd name="T7" fmla="*/ 28 h 310"/>
                    <a:gd name="T8" fmla="*/ 50 w 209"/>
                    <a:gd name="T9" fmla="*/ 33 h 310"/>
                    <a:gd name="T10" fmla="*/ 56 w 209"/>
                    <a:gd name="T11" fmla="*/ 36 h 310"/>
                    <a:gd name="T12" fmla="*/ 56 w 209"/>
                    <a:gd name="T13" fmla="*/ 42 h 310"/>
                    <a:gd name="T14" fmla="*/ 64 w 209"/>
                    <a:gd name="T15" fmla="*/ 45 h 310"/>
                    <a:gd name="T16" fmla="*/ 64 w 209"/>
                    <a:gd name="T17" fmla="*/ 56 h 310"/>
                    <a:gd name="T18" fmla="*/ 89 w 209"/>
                    <a:gd name="T19" fmla="*/ 89 h 310"/>
                    <a:gd name="T20" fmla="*/ 92 w 209"/>
                    <a:gd name="T21" fmla="*/ 89 h 310"/>
                    <a:gd name="T22" fmla="*/ 96 w 209"/>
                    <a:gd name="T23" fmla="*/ 97 h 310"/>
                    <a:gd name="T24" fmla="*/ 100 w 209"/>
                    <a:gd name="T25" fmla="*/ 106 h 310"/>
                    <a:gd name="T26" fmla="*/ 104 w 209"/>
                    <a:gd name="T27" fmla="*/ 106 h 310"/>
                    <a:gd name="T28" fmla="*/ 121 w 209"/>
                    <a:gd name="T29" fmla="*/ 117 h 310"/>
                    <a:gd name="T30" fmla="*/ 154 w 209"/>
                    <a:gd name="T31" fmla="*/ 122 h 310"/>
                    <a:gd name="T32" fmla="*/ 156 w 209"/>
                    <a:gd name="T33" fmla="*/ 161 h 310"/>
                    <a:gd name="T34" fmla="*/ 164 w 209"/>
                    <a:gd name="T35" fmla="*/ 167 h 310"/>
                    <a:gd name="T36" fmla="*/ 162 w 209"/>
                    <a:gd name="T37" fmla="*/ 181 h 310"/>
                    <a:gd name="T38" fmla="*/ 181 w 209"/>
                    <a:gd name="T39" fmla="*/ 200 h 310"/>
                    <a:gd name="T40" fmla="*/ 198 w 209"/>
                    <a:gd name="T41" fmla="*/ 209 h 310"/>
                    <a:gd name="T42" fmla="*/ 198 w 209"/>
                    <a:gd name="T43" fmla="*/ 273 h 310"/>
                    <a:gd name="T44" fmla="*/ 208 w 209"/>
                    <a:gd name="T45" fmla="*/ 298 h 310"/>
                    <a:gd name="T46" fmla="*/ 202 w 209"/>
                    <a:gd name="T47" fmla="*/ 306 h 310"/>
                    <a:gd name="T48" fmla="*/ 191 w 209"/>
                    <a:gd name="T49" fmla="*/ 309 h 310"/>
                    <a:gd name="T50" fmla="*/ 189 w 209"/>
                    <a:gd name="T51" fmla="*/ 287 h 310"/>
                    <a:gd name="T52" fmla="*/ 169 w 209"/>
                    <a:gd name="T53" fmla="*/ 309 h 310"/>
                    <a:gd name="T54" fmla="*/ 156 w 209"/>
                    <a:gd name="T55" fmla="*/ 276 h 310"/>
                    <a:gd name="T56" fmla="*/ 148 w 209"/>
                    <a:gd name="T57" fmla="*/ 253 h 310"/>
                    <a:gd name="T58" fmla="*/ 125 w 209"/>
                    <a:gd name="T59" fmla="*/ 223 h 310"/>
                    <a:gd name="T60" fmla="*/ 119 w 209"/>
                    <a:gd name="T61" fmla="*/ 223 h 310"/>
                    <a:gd name="T62" fmla="*/ 98 w 209"/>
                    <a:gd name="T63" fmla="*/ 206 h 310"/>
                    <a:gd name="T64" fmla="*/ 94 w 209"/>
                    <a:gd name="T65" fmla="*/ 189 h 310"/>
                    <a:gd name="T66" fmla="*/ 94 w 209"/>
                    <a:gd name="T67" fmla="*/ 178 h 310"/>
                    <a:gd name="T68" fmla="*/ 77 w 209"/>
                    <a:gd name="T69" fmla="*/ 134 h 310"/>
                    <a:gd name="T70" fmla="*/ 69 w 209"/>
                    <a:gd name="T71" fmla="*/ 106 h 310"/>
                    <a:gd name="T72" fmla="*/ 48 w 209"/>
                    <a:gd name="T73" fmla="*/ 81 h 310"/>
                    <a:gd name="T74" fmla="*/ 19 w 209"/>
                    <a:gd name="T75" fmla="*/ 42 h 310"/>
                    <a:gd name="T76" fmla="*/ 0 w 209"/>
                    <a:gd name="T77" fmla="*/ 8 h 3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09" h="310">
                      <a:moveTo>
                        <a:pt x="0" y="8"/>
                      </a:moveTo>
                      <a:lnTo>
                        <a:pt x="21" y="0"/>
                      </a:lnTo>
                      <a:lnTo>
                        <a:pt x="46" y="14"/>
                      </a:lnTo>
                      <a:lnTo>
                        <a:pt x="50" y="28"/>
                      </a:lnTo>
                      <a:lnTo>
                        <a:pt x="50" y="33"/>
                      </a:lnTo>
                      <a:lnTo>
                        <a:pt x="56" y="36"/>
                      </a:lnTo>
                      <a:lnTo>
                        <a:pt x="56" y="42"/>
                      </a:lnTo>
                      <a:lnTo>
                        <a:pt x="64" y="45"/>
                      </a:lnTo>
                      <a:lnTo>
                        <a:pt x="64" y="56"/>
                      </a:lnTo>
                      <a:lnTo>
                        <a:pt x="89" y="89"/>
                      </a:lnTo>
                      <a:lnTo>
                        <a:pt x="92" y="89"/>
                      </a:lnTo>
                      <a:lnTo>
                        <a:pt x="96" y="97"/>
                      </a:lnTo>
                      <a:lnTo>
                        <a:pt x="100" y="106"/>
                      </a:lnTo>
                      <a:lnTo>
                        <a:pt x="104" y="106"/>
                      </a:lnTo>
                      <a:lnTo>
                        <a:pt x="121" y="117"/>
                      </a:lnTo>
                      <a:lnTo>
                        <a:pt x="154" y="122"/>
                      </a:lnTo>
                      <a:lnTo>
                        <a:pt x="156" y="161"/>
                      </a:lnTo>
                      <a:lnTo>
                        <a:pt x="164" y="167"/>
                      </a:lnTo>
                      <a:lnTo>
                        <a:pt x="162" y="181"/>
                      </a:lnTo>
                      <a:lnTo>
                        <a:pt x="181" y="200"/>
                      </a:lnTo>
                      <a:lnTo>
                        <a:pt x="198" y="209"/>
                      </a:lnTo>
                      <a:lnTo>
                        <a:pt x="198" y="273"/>
                      </a:lnTo>
                      <a:lnTo>
                        <a:pt x="208" y="298"/>
                      </a:lnTo>
                      <a:lnTo>
                        <a:pt x="202" y="306"/>
                      </a:lnTo>
                      <a:lnTo>
                        <a:pt x="191" y="309"/>
                      </a:lnTo>
                      <a:lnTo>
                        <a:pt x="189" y="287"/>
                      </a:lnTo>
                      <a:lnTo>
                        <a:pt x="169" y="309"/>
                      </a:lnTo>
                      <a:lnTo>
                        <a:pt x="156" y="276"/>
                      </a:lnTo>
                      <a:lnTo>
                        <a:pt x="148" y="253"/>
                      </a:lnTo>
                      <a:lnTo>
                        <a:pt x="125" y="223"/>
                      </a:lnTo>
                      <a:lnTo>
                        <a:pt x="119" y="223"/>
                      </a:lnTo>
                      <a:lnTo>
                        <a:pt x="98" y="206"/>
                      </a:lnTo>
                      <a:lnTo>
                        <a:pt x="94" y="189"/>
                      </a:lnTo>
                      <a:lnTo>
                        <a:pt x="94" y="178"/>
                      </a:lnTo>
                      <a:lnTo>
                        <a:pt x="77" y="134"/>
                      </a:lnTo>
                      <a:lnTo>
                        <a:pt x="69" y="106"/>
                      </a:lnTo>
                      <a:lnTo>
                        <a:pt x="48" y="81"/>
                      </a:lnTo>
                      <a:lnTo>
                        <a:pt x="19" y="42"/>
                      </a:lnTo>
                      <a:lnTo>
                        <a:pt x="0" y="8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093" name="Freeform 21"/>
                <p:cNvSpPr>
                  <a:spLocks/>
                </p:cNvSpPr>
                <p:nvPr/>
              </p:nvSpPr>
              <p:spPr bwMode="ltGray">
                <a:xfrm>
                  <a:off x="4664" y="2029"/>
                  <a:ext cx="205" cy="341"/>
                </a:xfrm>
                <a:custGeom>
                  <a:avLst/>
                  <a:gdLst>
                    <a:gd name="T0" fmla="*/ 14 w 205"/>
                    <a:gd name="T1" fmla="*/ 0 h 341"/>
                    <a:gd name="T2" fmla="*/ 31 w 205"/>
                    <a:gd name="T3" fmla="*/ 0 h 341"/>
                    <a:gd name="T4" fmla="*/ 51 w 205"/>
                    <a:gd name="T5" fmla="*/ 36 h 341"/>
                    <a:gd name="T6" fmla="*/ 47 w 205"/>
                    <a:gd name="T7" fmla="*/ 70 h 341"/>
                    <a:gd name="T8" fmla="*/ 59 w 205"/>
                    <a:gd name="T9" fmla="*/ 81 h 341"/>
                    <a:gd name="T10" fmla="*/ 65 w 205"/>
                    <a:gd name="T11" fmla="*/ 103 h 341"/>
                    <a:gd name="T12" fmla="*/ 78 w 205"/>
                    <a:gd name="T13" fmla="*/ 114 h 341"/>
                    <a:gd name="T14" fmla="*/ 94 w 205"/>
                    <a:gd name="T15" fmla="*/ 117 h 341"/>
                    <a:gd name="T16" fmla="*/ 118 w 205"/>
                    <a:gd name="T17" fmla="*/ 134 h 341"/>
                    <a:gd name="T18" fmla="*/ 133 w 205"/>
                    <a:gd name="T19" fmla="*/ 153 h 341"/>
                    <a:gd name="T20" fmla="*/ 137 w 205"/>
                    <a:gd name="T21" fmla="*/ 153 h 341"/>
                    <a:gd name="T22" fmla="*/ 157 w 205"/>
                    <a:gd name="T23" fmla="*/ 170 h 341"/>
                    <a:gd name="T24" fmla="*/ 157 w 205"/>
                    <a:gd name="T25" fmla="*/ 212 h 341"/>
                    <a:gd name="T26" fmla="*/ 163 w 205"/>
                    <a:gd name="T27" fmla="*/ 231 h 341"/>
                    <a:gd name="T28" fmla="*/ 169 w 205"/>
                    <a:gd name="T29" fmla="*/ 242 h 341"/>
                    <a:gd name="T30" fmla="*/ 177 w 205"/>
                    <a:gd name="T31" fmla="*/ 254 h 341"/>
                    <a:gd name="T32" fmla="*/ 184 w 205"/>
                    <a:gd name="T33" fmla="*/ 268 h 341"/>
                    <a:gd name="T34" fmla="*/ 188 w 205"/>
                    <a:gd name="T35" fmla="*/ 284 h 341"/>
                    <a:gd name="T36" fmla="*/ 204 w 205"/>
                    <a:gd name="T37" fmla="*/ 298 h 341"/>
                    <a:gd name="T38" fmla="*/ 202 w 205"/>
                    <a:gd name="T39" fmla="*/ 315 h 341"/>
                    <a:gd name="T40" fmla="*/ 186 w 205"/>
                    <a:gd name="T41" fmla="*/ 318 h 341"/>
                    <a:gd name="T42" fmla="*/ 180 w 205"/>
                    <a:gd name="T43" fmla="*/ 304 h 341"/>
                    <a:gd name="T44" fmla="*/ 169 w 205"/>
                    <a:gd name="T45" fmla="*/ 304 h 341"/>
                    <a:gd name="T46" fmla="*/ 169 w 205"/>
                    <a:gd name="T47" fmla="*/ 340 h 341"/>
                    <a:gd name="T48" fmla="*/ 159 w 205"/>
                    <a:gd name="T49" fmla="*/ 340 h 341"/>
                    <a:gd name="T50" fmla="*/ 147 w 205"/>
                    <a:gd name="T51" fmla="*/ 323 h 341"/>
                    <a:gd name="T52" fmla="*/ 139 w 205"/>
                    <a:gd name="T53" fmla="*/ 315 h 341"/>
                    <a:gd name="T54" fmla="*/ 139 w 205"/>
                    <a:gd name="T55" fmla="*/ 295 h 341"/>
                    <a:gd name="T56" fmla="*/ 122 w 205"/>
                    <a:gd name="T57" fmla="*/ 295 h 341"/>
                    <a:gd name="T58" fmla="*/ 116 w 205"/>
                    <a:gd name="T59" fmla="*/ 315 h 341"/>
                    <a:gd name="T60" fmla="*/ 110 w 205"/>
                    <a:gd name="T61" fmla="*/ 295 h 341"/>
                    <a:gd name="T62" fmla="*/ 108 w 205"/>
                    <a:gd name="T63" fmla="*/ 276 h 341"/>
                    <a:gd name="T64" fmla="*/ 129 w 205"/>
                    <a:gd name="T65" fmla="*/ 268 h 341"/>
                    <a:gd name="T66" fmla="*/ 141 w 205"/>
                    <a:gd name="T67" fmla="*/ 273 h 341"/>
                    <a:gd name="T68" fmla="*/ 143 w 205"/>
                    <a:gd name="T69" fmla="*/ 240 h 341"/>
                    <a:gd name="T70" fmla="*/ 131 w 205"/>
                    <a:gd name="T71" fmla="*/ 229 h 341"/>
                    <a:gd name="T72" fmla="*/ 124 w 205"/>
                    <a:gd name="T73" fmla="*/ 201 h 341"/>
                    <a:gd name="T74" fmla="*/ 118 w 205"/>
                    <a:gd name="T75" fmla="*/ 167 h 341"/>
                    <a:gd name="T76" fmla="*/ 96 w 205"/>
                    <a:gd name="T77" fmla="*/ 156 h 341"/>
                    <a:gd name="T78" fmla="*/ 86 w 205"/>
                    <a:gd name="T79" fmla="*/ 142 h 341"/>
                    <a:gd name="T80" fmla="*/ 69 w 205"/>
                    <a:gd name="T81" fmla="*/ 134 h 341"/>
                    <a:gd name="T82" fmla="*/ 78 w 205"/>
                    <a:gd name="T83" fmla="*/ 164 h 341"/>
                    <a:gd name="T84" fmla="*/ 59 w 205"/>
                    <a:gd name="T85" fmla="*/ 178 h 341"/>
                    <a:gd name="T86" fmla="*/ 47 w 205"/>
                    <a:gd name="T87" fmla="*/ 145 h 341"/>
                    <a:gd name="T88" fmla="*/ 37 w 205"/>
                    <a:gd name="T89" fmla="*/ 137 h 341"/>
                    <a:gd name="T90" fmla="*/ 37 w 205"/>
                    <a:gd name="T91" fmla="*/ 117 h 341"/>
                    <a:gd name="T92" fmla="*/ 24 w 205"/>
                    <a:gd name="T93" fmla="*/ 95 h 341"/>
                    <a:gd name="T94" fmla="*/ 8 w 205"/>
                    <a:gd name="T95" fmla="*/ 81 h 341"/>
                    <a:gd name="T96" fmla="*/ 0 w 205"/>
                    <a:gd name="T97" fmla="*/ 67 h 341"/>
                    <a:gd name="T98" fmla="*/ 4 w 205"/>
                    <a:gd name="T99" fmla="*/ 56 h 341"/>
                    <a:gd name="T100" fmla="*/ 16 w 205"/>
                    <a:gd name="T101" fmla="*/ 61 h 341"/>
                    <a:gd name="T102" fmla="*/ 20 w 205"/>
                    <a:gd name="T103" fmla="*/ 47 h 341"/>
                    <a:gd name="T104" fmla="*/ 16 w 205"/>
                    <a:gd name="T105" fmla="*/ 28 h 341"/>
                    <a:gd name="T106" fmla="*/ 14 w 205"/>
                    <a:gd name="T107" fmla="*/ 0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05" h="341">
                      <a:moveTo>
                        <a:pt x="14" y="0"/>
                      </a:moveTo>
                      <a:lnTo>
                        <a:pt x="31" y="0"/>
                      </a:lnTo>
                      <a:lnTo>
                        <a:pt x="51" y="36"/>
                      </a:lnTo>
                      <a:lnTo>
                        <a:pt x="47" y="70"/>
                      </a:lnTo>
                      <a:lnTo>
                        <a:pt x="59" y="81"/>
                      </a:lnTo>
                      <a:lnTo>
                        <a:pt x="65" y="103"/>
                      </a:lnTo>
                      <a:lnTo>
                        <a:pt x="78" y="114"/>
                      </a:lnTo>
                      <a:lnTo>
                        <a:pt x="94" y="117"/>
                      </a:lnTo>
                      <a:lnTo>
                        <a:pt x="118" y="134"/>
                      </a:lnTo>
                      <a:lnTo>
                        <a:pt x="133" y="153"/>
                      </a:lnTo>
                      <a:lnTo>
                        <a:pt x="137" y="153"/>
                      </a:lnTo>
                      <a:lnTo>
                        <a:pt x="157" y="170"/>
                      </a:lnTo>
                      <a:lnTo>
                        <a:pt x="157" y="212"/>
                      </a:lnTo>
                      <a:lnTo>
                        <a:pt x="163" y="231"/>
                      </a:lnTo>
                      <a:lnTo>
                        <a:pt x="169" y="242"/>
                      </a:lnTo>
                      <a:lnTo>
                        <a:pt x="177" y="254"/>
                      </a:lnTo>
                      <a:lnTo>
                        <a:pt x="184" y="268"/>
                      </a:lnTo>
                      <a:lnTo>
                        <a:pt x="188" y="284"/>
                      </a:lnTo>
                      <a:lnTo>
                        <a:pt x="204" y="298"/>
                      </a:lnTo>
                      <a:lnTo>
                        <a:pt x="202" y="315"/>
                      </a:lnTo>
                      <a:lnTo>
                        <a:pt x="186" y="318"/>
                      </a:lnTo>
                      <a:lnTo>
                        <a:pt x="180" y="304"/>
                      </a:lnTo>
                      <a:lnTo>
                        <a:pt x="169" y="304"/>
                      </a:lnTo>
                      <a:lnTo>
                        <a:pt x="169" y="340"/>
                      </a:lnTo>
                      <a:lnTo>
                        <a:pt x="159" y="340"/>
                      </a:lnTo>
                      <a:lnTo>
                        <a:pt x="147" y="323"/>
                      </a:lnTo>
                      <a:lnTo>
                        <a:pt x="139" y="315"/>
                      </a:lnTo>
                      <a:lnTo>
                        <a:pt x="139" y="295"/>
                      </a:lnTo>
                      <a:lnTo>
                        <a:pt x="122" y="295"/>
                      </a:lnTo>
                      <a:lnTo>
                        <a:pt x="116" y="315"/>
                      </a:lnTo>
                      <a:lnTo>
                        <a:pt x="110" y="295"/>
                      </a:lnTo>
                      <a:lnTo>
                        <a:pt x="108" y="276"/>
                      </a:lnTo>
                      <a:lnTo>
                        <a:pt x="129" y="268"/>
                      </a:lnTo>
                      <a:lnTo>
                        <a:pt x="141" y="273"/>
                      </a:lnTo>
                      <a:lnTo>
                        <a:pt x="143" y="240"/>
                      </a:lnTo>
                      <a:lnTo>
                        <a:pt x="131" y="229"/>
                      </a:lnTo>
                      <a:lnTo>
                        <a:pt x="124" y="201"/>
                      </a:lnTo>
                      <a:lnTo>
                        <a:pt x="118" y="167"/>
                      </a:lnTo>
                      <a:lnTo>
                        <a:pt x="96" y="156"/>
                      </a:lnTo>
                      <a:lnTo>
                        <a:pt x="86" y="142"/>
                      </a:lnTo>
                      <a:lnTo>
                        <a:pt x="69" y="134"/>
                      </a:lnTo>
                      <a:lnTo>
                        <a:pt x="78" y="164"/>
                      </a:lnTo>
                      <a:lnTo>
                        <a:pt x="59" y="178"/>
                      </a:lnTo>
                      <a:lnTo>
                        <a:pt x="47" y="145"/>
                      </a:lnTo>
                      <a:lnTo>
                        <a:pt x="37" y="137"/>
                      </a:lnTo>
                      <a:lnTo>
                        <a:pt x="37" y="117"/>
                      </a:lnTo>
                      <a:lnTo>
                        <a:pt x="24" y="95"/>
                      </a:lnTo>
                      <a:lnTo>
                        <a:pt x="8" y="81"/>
                      </a:lnTo>
                      <a:lnTo>
                        <a:pt x="0" y="67"/>
                      </a:lnTo>
                      <a:lnTo>
                        <a:pt x="4" y="56"/>
                      </a:lnTo>
                      <a:lnTo>
                        <a:pt x="16" y="61"/>
                      </a:lnTo>
                      <a:lnTo>
                        <a:pt x="20" y="47"/>
                      </a:lnTo>
                      <a:lnTo>
                        <a:pt x="16" y="28"/>
                      </a:lnTo>
                      <a:lnTo>
                        <a:pt x="14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094" name="Freeform 22"/>
                <p:cNvSpPr>
                  <a:spLocks/>
                </p:cNvSpPr>
                <p:nvPr/>
              </p:nvSpPr>
              <p:spPr bwMode="ltGray">
                <a:xfrm>
                  <a:off x="4619" y="1452"/>
                  <a:ext cx="150" cy="289"/>
                </a:xfrm>
                <a:custGeom>
                  <a:avLst/>
                  <a:gdLst>
                    <a:gd name="T0" fmla="*/ 31 w 150"/>
                    <a:gd name="T1" fmla="*/ 0 h 289"/>
                    <a:gd name="T2" fmla="*/ 60 w 150"/>
                    <a:gd name="T3" fmla="*/ 20 h 289"/>
                    <a:gd name="T4" fmla="*/ 77 w 150"/>
                    <a:gd name="T5" fmla="*/ 36 h 289"/>
                    <a:gd name="T6" fmla="*/ 89 w 150"/>
                    <a:gd name="T7" fmla="*/ 62 h 289"/>
                    <a:gd name="T8" fmla="*/ 99 w 150"/>
                    <a:gd name="T9" fmla="*/ 62 h 289"/>
                    <a:gd name="T10" fmla="*/ 97 w 150"/>
                    <a:gd name="T11" fmla="*/ 78 h 289"/>
                    <a:gd name="T12" fmla="*/ 108 w 150"/>
                    <a:gd name="T13" fmla="*/ 89 h 289"/>
                    <a:gd name="T14" fmla="*/ 116 w 150"/>
                    <a:gd name="T15" fmla="*/ 106 h 289"/>
                    <a:gd name="T16" fmla="*/ 135 w 150"/>
                    <a:gd name="T17" fmla="*/ 140 h 289"/>
                    <a:gd name="T18" fmla="*/ 149 w 150"/>
                    <a:gd name="T19" fmla="*/ 179 h 289"/>
                    <a:gd name="T20" fmla="*/ 124 w 150"/>
                    <a:gd name="T21" fmla="*/ 176 h 289"/>
                    <a:gd name="T22" fmla="*/ 104 w 150"/>
                    <a:gd name="T23" fmla="*/ 171 h 289"/>
                    <a:gd name="T24" fmla="*/ 118 w 150"/>
                    <a:gd name="T25" fmla="*/ 199 h 289"/>
                    <a:gd name="T26" fmla="*/ 118 w 150"/>
                    <a:gd name="T27" fmla="*/ 215 h 289"/>
                    <a:gd name="T28" fmla="*/ 118 w 150"/>
                    <a:gd name="T29" fmla="*/ 232 h 289"/>
                    <a:gd name="T30" fmla="*/ 110 w 150"/>
                    <a:gd name="T31" fmla="*/ 224 h 289"/>
                    <a:gd name="T32" fmla="*/ 101 w 150"/>
                    <a:gd name="T33" fmla="*/ 210 h 289"/>
                    <a:gd name="T34" fmla="*/ 83 w 150"/>
                    <a:gd name="T35" fmla="*/ 193 h 289"/>
                    <a:gd name="T36" fmla="*/ 74 w 150"/>
                    <a:gd name="T37" fmla="*/ 185 h 289"/>
                    <a:gd name="T38" fmla="*/ 58 w 150"/>
                    <a:gd name="T39" fmla="*/ 193 h 289"/>
                    <a:gd name="T40" fmla="*/ 48 w 150"/>
                    <a:gd name="T41" fmla="*/ 199 h 289"/>
                    <a:gd name="T42" fmla="*/ 54 w 150"/>
                    <a:gd name="T43" fmla="*/ 213 h 289"/>
                    <a:gd name="T44" fmla="*/ 70 w 150"/>
                    <a:gd name="T45" fmla="*/ 224 h 289"/>
                    <a:gd name="T46" fmla="*/ 85 w 150"/>
                    <a:gd name="T47" fmla="*/ 235 h 289"/>
                    <a:gd name="T48" fmla="*/ 91 w 150"/>
                    <a:gd name="T49" fmla="*/ 254 h 289"/>
                    <a:gd name="T50" fmla="*/ 89 w 150"/>
                    <a:gd name="T51" fmla="*/ 280 h 289"/>
                    <a:gd name="T52" fmla="*/ 89 w 150"/>
                    <a:gd name="T53" fmla="*/ 288 h 289"/>
                    <a:gd name="T54" fmla="*/ 83 w 150"/>
                    <a:gd name="T55" fmla="*/ 288 h 289"/>
                    <a:gd name="T56" fmla="*/ 74 w 150"/>
                    <a:gd name="T57" fmla="*/ 280 h 289"/>
                    <a:gd name="T58" fmla="*/ 70 w 150"/>
                    <a:gd name="T59" fmla="*/ 277 h 289"/>
                    <a:gd name="T60" fmla="*/ 64 w 150"/>
                    <a:gd name="T61" fmla="*/ 271 h 289"/>
                    <a:gd name="T62" fmla="*/ 58 w 150"/>
                    <a:gd name="T63" fmla="*/ 285 h 289"/>
                    <a:gd name="T64" fmla="*/ 48 w 150"/>
                    <a:gd name="T65" fmla="*/ 288 h 289"/>
                    <a:gd name="T66" fmla="*/ 41 w 150"/>
                    <a:gd name="T67" fmla="*/ 277 h 289"/>
                    <a:gd name="T68" fmla="*/ 41 w 150"/>
                    <a:gd name="T69" fmla="*/ 252 h 289"/>
                    <a:gd name="T70" fmla="*/ 39 w 150"/>
                    <a:gd name="T71" fmla="*/ 238 h 289"/>
                    <a:gd name="T72" fmla="*/ 29 w 150"/>
                    <a:gd name="T73" fmla="*/ 229 h 289"/>
                    <a:gd name="T74" fmla="*/ 19 w 150"/>
                    <a:gd name="T75" fmla="*/ 243 h 289"/>
                    <a:gd name="T76" fmla="*/ 4 w 150"/>
                    <a:gd name="T77" fmla="*/ 243 h 289"/>
                    <a:gd name="T78" fmla="*/ 0 w 150"/>
                    <a:gd name="T79" fmla="*/ 232 h 289"/>
                    <a:gd name="T80" fmla="*/ 4 w 150"/>
                    <a:gd name="T81" fmla="*/ 204 h 289"/>
                    <a:gd name="T82" fmla="*/ 15 w 150"/>
                    <a:gd name="T83" fmla="*/ 187 h 289"/>
                    <a:gd name="T84" fmla="*/ 14 w 150"/>
                    <a:gd name="T85" fmla="*/ 143 h 289"/>
                    <a:gd name="T86" fmla="*/ 14 w 150"/>
                    <a:gd name="T87" fmla="*/ 131 h 289"/>
                    <a:gd name="T88" fmla="*/ 25 w 150"/>
                    <a:gd name="T89" fmla="*/ 129 h 289"/>
                    <a:gd name="T90" fmla="*/ 35 w 150"/>
                    <a:gd name="T91" fmla="*/ 140 h 289"/>
                    <a:gd name="T92" fmla="*/ 52 w 150"/>
                    <a:gd name="T93" fmla="*/ 145 h 289"/>
                    <a:gd name="T94" fmla="*/ 52 w 150"/>
                    <a:gd name="T95" fmla="*/ 126 h 289"/>
                    <a:gd name="T96" fmla="*/ 45 w 150"/>
                    <a:gd name="T97" fmla="*/ 115 h 289"/>
                    <a:gd name="T98" fmla="*/ 41 w 150"/>
                    <a:gd name="T99" fmla="*/ 106 h 289"/>
                    <a:gd name="T100" fmla="*/ 46 w 150"/>
                    <a:gd name="T101" fmla="*/ 106 h 289"/>
                    <a:gd name="T102" fmla="*/ 50 w 150"/>
                    <a:gd name="T103" fmla="*/ 106 h 289"/>
                    <a:gd name="T104" fmla="*/ 54 w 150"/>
                    <a:gd name="T105" fmla="*/ 106 h 289"/>
                    <a:gd name="T106" fmla="*/ 58 w 150"/>
                    <a:gd name="T107" fmla="*/ 106 h 289"/>
                    <a:gd name="T108" fmla="*/ 64 w 150"/>
                    <a:gd name="T109" fmla="*/ 98 h 289"/>
                    <a:gd name="T110" fmla="*/ 62 w 150"/>
                    <a:gd name="T111" fmla="*/ 89 h 289"/>
                    <a:gd name="T112" fmla="*/ 56 w 150"/>
                    <a:gd name="T113" fmla="*/ 70 h 289"/>
                    <a:gd name="T114" fmla="*/ 45 w 150"/>
                    <a:gd name="T115" fmla="*/ 50 h 289"/>
                    <a:gd name="T116" fmla="*/ 29 w 150"/>
                    <a:gd name="T117" fmla="*/ 39 h 289"/>
                    <a:gd name="T118" fmla="*/ 23 w 150"/>
                    <a:gd name="T119" fmla="*/ 28 h 289"/>
                    <a:gd name="T120" fmla="*/ 31 w 150"/>
                    <a:gd name="T121" fmla="*/ 0 h 2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50" h="289">
                      <a:moveTo>
                        <a:pt x="31" y="0"/>
                      </a:moveTo>
                      <a:lnTo>
                        <a:pt x="60" y="20"/>
                      </a:lnTo>
                      <a:lnTo>
                        <a:pt x="77" y="36"/>
                      </a:lnTo>
                      <a:lnTo>
                        <a:pt x="89" y="62"/>
                      </a:lnTo>
                      <a:lnTo>
                        <a:pt x="99" y="62"/>
                      </a:lnTo>
                      <a:lnTo>
                        <a:pt x="97" y="78"/>
                      </a:lnTo>
                      <a:lnTo>
                        <a:pt x="108" y="89"/>
                      </a:lnTo>
                      <a:lnTo>
                        <a:pt x="116" y="106"/>
                      </a:lnTo>
                      <a:lnTo>
                        <a:pt x="135" y="140"/>
                      </a:lnTo>
                      <a:lnTo>
                        <a:pt x="149" y="179"/>
                      </a:lnTo>
                      <a:lnTo>
                        <a:pt x="124" y="176"/>
                      </a:lnTo>
                      <a:lnTo>
                        <a:pt x="104" y="171"/>
                      </a:lnTo>
                      <a:lnTo>
                        <a:pt x="118" y="199"/>
                      </a:lnTo>
                      <a:lnTo>
                        <a:pt x="118" y="215"/>
                      </a:lnTo>
                      <a:lnTo>
                        <a:pt x="118" y="232"/>
                      </a:lnTo>
                      <a:lnTo>
                        <a:pt x="110" y="224"/>
                      </a:lnTo>
                      <a:lnTo>
                        <a:pt x="101" y="210"/>
                      </a:lnTo>
                      <a:lnTo>
                        <a:pt x="83" y="193"/>
                      </a:lnTo>
                      <a:lnTo>
                        <a:pt x="74" y="185"/>
                      </a:lnTo>
                      <a:lnTo>
                        <a:pt x="58" y="193"/>
                      </a:lnTo>
                      <a:lnTo>
                        <a:pt x="48" y="199"/>
                      </a:lnTo>
                      <a:lnTo>
                        <a:pt x="54" y="213"/>
                      </a:lnTo>
                      <a:lnTo>
                        <a:pt x="70" y="224"/>
                      </a:lnTo>
                      <a:lnTo>
                        <a:pt x="85" y="235"/>
                      </a:lnTo>
                      <a:lnTo>
                        <a:pt x="91" y="254"/>
                      </a:lnTo>
                      <a:lnTo>
                        <a:pt x="89" y="280"/>
                      </a:lnTo>
                      <a:lnTo>
                        <a:pt x="89" y="288"/>
                      </a:lnTo>
                      <a:lnTo>
                        <a:pt x="83" y="288"/>
                      </a:lnTo>
                      <a:lnTo>
                        <a:pt x="74" y="280"/>
                      </a:lnTo>
                      <a:lnTo>
                        <a:pt x="70" y="277"/>
                      </a:lnTo>
                      <a:lnTo>
                        <a:pt x="64" y="271"/>
                      </a:lnTo>
                      <a:lnTo>
                        <a:pt x="58" y="285"/>
                      </a:lnTo>
                      <a:lnTo>
                        <a:pt x="48" y="288"/>
                      </a:lnTo>
                      <a:lnTo>
                        <a:pt x="41" y="277"/>
                      </a:lnTo>
                      <a:lnTo>
                        <a:pt x="41" y="252"/>
                      </a:lnTo>
                      <a:lnTo>
                        <a:pt x="39" y="238"/>
                      </a:lnTo>
                      <a:lnTo>
                        <a:pt x="29" y="229"/>
                      </a:lnTo>
                      <a:lnTo>
                        <a:pt x="19" y="243"/>
                      </a:lnTo>
                      <a:lnTo>
                        <a:pt x="4" y="243"/>
                      </a:lnTo>
                      <a:lnTo>
                        <a:pt x="0" y="232"/>
                      </a:lnTo>
                      <a:lnTo>
                        <a:pt x="4" y="204"/>
                      </a:lnTo>
                      <a:lnTo>
                        <a:pt x="15" y="187"/>
                      </a:lnTo>
                      <a:lnTo>
                        <a:pt x="14" y="143"/>
                      </a:lnTo>
                      <a:lnTo>
                        <a:pt x="14" y="131"/>
                      </a:lnTo>
                      <a:lnTo>
                        <a:pt x="25" y="129"/>
                      </a:lnTo>
                      <a:lnTo>
                        <a:pt x="35" y="140"/>
                      </a:lnTo>
                      <a:lnTo>
                        <a:pt x="52" y="145"/>
                      </a:lnTo>
                      <a:lnTo>
                        <a:pt x="52" y="126"/>
                      </a:lnTo>
                      <a:lnTo>
                        <a:pt x="45" y="115"/>
                      </a:lnTo>
                      <a:lnTo>
                        <a:pt x="41" y="106"/>
                      </a:lnTo>
                      <a:lnTo>
                        <a:pt x="46" y="106"/>
                      </a:lnTo>
                      <a:lnTo>
                        <a:pt x="50" y="106"/>
                      </a:lnTo>
                      <a:lnTo>
                        <a:pt x="54" y="106"/>
                      </a:lnTo>
                      <a:lnTo>
                        <a:pt x="58" y="106"/>
                      </a:lnTo>
                      <a:lnTo>
                        <a:pt x="64" y="98"/>
                      </a:lnTo>
                      <a:lnTo>
                        <a:pt x="62" y="89"/>
                      </a:lnTo>
                      <a:lnTo>
                        <a:pt x="56" y="70"/>
                      </a:lnTo>
                      <a:lnTo>
                        <a:pt x="45" y="50"/>
                      </a:lnTo>
                      <a:lnTo>
                        <a:pt x="29" y="39"/>
                      </a:lnTo>
                      <a:lnTo>
                        <a:pt x="23" y="28"/>
                      </a:lnTo>
                      <a:lnTo>
                        <a:pt x="31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095" name="Freeform 23"/>
                <p:cNvSpPr>
                  <a:spLocks/>
                </p:cNvSpPr>
                <p:nvPr/>
              </p:nvSpPr>
              <p:spPr bwMode="ltGray">
                <a:xfrm>
                  <a:off x="4448" y="1104"/>
                  <a:ext cx="165" cy="237"/>
                </a:xfrm>
                <a:custGeom>
                  <a:avLst/>
                  <a:gdLst>
                    <a:gd name="T0" fmla="*/ 0 w 165"/>
                    <a:gd name="T1" fmla="*/ 0 h 237"/>
                    <a:gd name="T2" fmla="*/ 16 w 165"/>
                    <a:gd name="T3" fmla="*/ 0 h 237"/>
                    <a:gd name="T4" fmla="*/ 21 w 165"/>
                    <a:gd name="T5" fmla="*/ 17 h 237"/>
                    <a:gd name="T6" fmla="*/ 43 w 165"/>
                    <a:gd name="T7" fmla="*/ 42 h 237"/>
                    <a:gd name="T8" fmla="*/ 53 w 165"/>
                    <a:gd name="T9" fmla="*/ 69 h 237"/>
                    <a:gd name="T10" fmla="*/ 68 w 165"/>
                    <a:gd name="T11" fmla="*/ 72 h 237"/>
                    <a:gd name="T12" fmla="*/ 80 w 165"/>
                    <a:gd name="T13" fmla="*/ 78 h 237"/>
                    <a:gd name="T14" fmla="*/ 90 w 165"/>
                    <a:gd name="T15" fmla="*/ 89 h 237"/>
                    <a:gd name="T16" fmla="*/ 102 w 165"/>
                    <a:gd name="T17" fmla="*/ 89 h 237"/>
                    <a:gd name="T18" fmla="*/ 115 w 165"/>
                    <a:gd name="T19" fmla="*/ 106 h 237"/>
                    <a:gd name="T20" fmla="*/ 127 w 165"/>
                    <a:gd name="T21" fmla="*/ 119 h 237"/>
                    <a:gd name="T22" fmla="*/ 141 w 165"/>
                    <a:gd name="T23" fmla="*/ 128 h 237"/>
                    <a:gd name="T24" fmla="*/ 139 w 165"/>
                    <a:gd name="T25" fmla="*/ 136 h 237"/>
                    <a:gd name="T26" fmla="*/ 131 w 165"/>
                    <a:gd name="T27" fmla="*/ 142 h 237"/>
                    <a:gd name="T28" fmla="*/ 123 w 165"/>
                    <a:gd name="T29" fmla="*/ 142 h 237"/>
                    <a:gd name="T30" fmla="*/ 119 w 165"/>
                    <a:gd name="T31" fmla="*/ 150 h 237"/>
                    <a:gd name="T32" fmla="*/ 135 w 165"/>
                    <a:gd name="T33" fmla="*/ 167 h 237"/>
                    <a:gd name="T34" fmla="*/ 146 w 165"/>
                    <a:gd name="T35" fmla="*/ 183 h 237"/>
                    <a:gd name="T36" fmla="*/ 164 w 165"/>
                    <a:gd name="T37" fmla="*/ 200 h 237"/>
                    <a:gd name="T38" fmla="*/ 152 w 165"/>
                    <a:gd name="T39" fmla="*/ 219 h 237"/>
                    <a:gd name="T40" fmla="*/ 143 w 165"/>
                    <a:gd name="T41" fmla="*/ 225 h 237"/>
                    <a:gd name="T42" fmla="*/ 144 w 165"/>
                    <a:gd name="T43" fmla="*/ 236 h 237"/>
                    <a:gd name="T44" fmla="*/ 127 w 165"/>
                    <a:gd name="T45" fmla="*/ 236 h 237"/>
                    <a:gd name="T46" fmla="*/ 121 w 165"/>
                    <a:gd name="T47" fmla="*/ 228 h 237"/>
                    <a:gd name="T48" fmla="*/ 107 w 165"/>
                    <a:gd name="T49" fmla="*/ 205 h 237"/>
                    <a:gd name="T50" fmla="*/ 98 w 165"/>
                    <a:gd name="T51" fmla="*/ 186 h 237"/>
                    <a:gd name="T52" fmla="*/ 82 w 165"/>
                    <a:gd name="T53" fmla="*/ 153 h 237"/>
                    <a:gd name="T54" fmla="*/ 64 w 165"/>
                    <a:gd name="T55" fmla="*/ 128 h 237"/>
                    <a:gd name="T56" fmla="*/ 45 w 165"/>
                    <a:gd name="T57" fmla="*/ 92 h 237"/>
                    <a:gd name="T58" fmla="*/ 33 w 165"/>
                    <a:gd name="T59" fmla="*/ 81 h 237"/>
                    <a:gd name="T60" fmla="*/ 23 w 165"/>
                    <a:gd name="T61" fmla="*/ 72 h 237"/>
                    <a:gd name="T62" fmla="*/ 20 w 165"/>
                    <a:gd name="T63" fmla="*/ 53 h 237"/>
                    <a:gd name="T64" fmla="*/ 2 w 165"/>
                    <a:gd name="T65" fmla="*/ 36 h 237"/>
                    <a:gd name="T66" fmla="*/ 2 w 165"/>
                    <a:gd name="T67" fmla="*/ 25 h 237"/>
                    <a:gd name="T68" fmla="*/ 0 w 165"/>
                    <a:gd name="T69" fmla="*/ 0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65" h="237">
                      <a:moveTo>
                        <a:pt x="0" y="0"/>
                      </a:moveTo>
                      <a:lnTo>
                        <a:pt x="16" y="0"/>
                      </a:lnTo>
                      <a:lnTo>
                        <a:pt x="21" y="17"/>
                      </a:lnTo>
                      <a:lnTo>
                        <a:pt x="43" y="42"/>
                      </a:lnTo>
                      <a:lnTo>
                        <a:pt x="53" y="69"/>
                      </a:lnTo>
                      <a:lnTo>
                        <a:pt x="68" y="72"/>
                      </a:lnTo>
                      <a:lnTo>
                        <a:pt x="80" y="78"/>
                      </a:lnTo>
                      <a:lnTo>
                        <a:pt x="90" y="89"/>
                      </a:lnTo>
                      <a:lnTo>
                        <a:pt x="102" y="89"/>
                      </a:lnTo>
                      <a:lnTo>
                        <a:pt x="115" y="106"/>
                      </a:lnTo>
                      <a:lnTo>
                        <a:pt x="127" y="119"/>
                      </a:lnTo>
                      <a:lnTo>
                        <a:pt x="141" y="128"/>
                      </a:lnTo>
                      <a:lnTo>
                        <a:pt x="139" y="136"/>
                      </a:lnTo>
                      <a:lnTo>
                        <a:pt x="131" y="142"/>
                      </a:lnTo>
                      <a:lnTo>
                        <a:pt x="123" y="142"/>
                      </a:lnTo>
                      <a:lnTo>
                        <a:pt x="119" y="150"/>
                      </a:lnTo>
                      <a:lnTo>
                        <a:pt x="135" y="167"/>
                      </a:lnTo>
                      <a:lnTo>
                        <a:pt x="146" y="183"/>
                      </a:lnTo>
                      <a:lnTo>
                        <a:pt x="164" y="200"/>
                      </a:lnTo>
                      <a:lnTo>
                        <a:pt x="152" y="219"/>
                      </a:lnTo>
                      <a:lnTo>
                        <a:pt x="143" y="225"/>
                      </a:lnTo>
                      <a:lnTo>
                        <a:pt x="144" y="236"/>
                      </a:lnTo>
                      <a:lnTo>
                        <a:pt x="127" y="236"/>
                      </a:lnTo>
                      <a:lnTo>
                        <a:pt x="121" y="228"/>
                      </a:lnTo>
                      <a:lnTo>
                        <a:pt x="107" y="205"/>
                      </a:lnTo>
                      <a:lnTo>
                        <a:pt x="98" y="186"/>
                      </a:lnTo>
                      <a:lnTo>
                        <a:pt x="82" y="153"/>
                      </a:lnTo>
                      <a:lnTo>
                        <a:pt x="64" y="128"/>
                      </a:lnTo>
                      <a:lnTo>
                        <a:pt x="45" y="92"/>
                      </a:lnTo>
                      <a:lnTo>
                        <a:pt x="33" y="81"/>
                      </a:lnTo>
                      <a:lnTo>
                        <a:pt x="23" y="72"/>
                      </a:lnTo>
                      <a:lnTo>
                        <a:pt x="20" y="53"/>
                      </a:lnTo>
                      <a:lnTo>
                        <a:pt x="2" y="36"/>
                      </a:lnTo>
                      <a:lnTo>
                        <a:pt x="2" y="25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grpSp>
            <p:nvGrpSpPr>
              <p:cNvPr id="1042" name="Group 24"/>
              <p:cNvGrpSpPr>
                <a:grpSpLocks/>
              </p:cNvGrpSpPr>
              <p:nvPr/>
            </p:nvGrpSpPr>
            <p:grpSpPr bwMode="auto">
              <a:xfrm>
                <a:off x="2314" y="617"/>
                <a:ext cx="2387" cy="2766"/>
                <a:chOff x="2314" y="617"/>
                <a:chExt cx="2387" cy="2766"/>
              </a:xfrm>
            </p:grpSpPr>
            <p:sp>
              <p:nvSpPr>
                <p:cNvPr id="3097" name="Freeform 25"/>
                <p:cNvSpPr>
                  <a:spLocks/>
                </p:cNvSpPr>
                <p:nvPr/>
              </p:nvSpPr>
              <p:spPr bwMode="ltGray">
                <a:xfrm>
                  <a:off x="2314" y="1584"/>
                  <a:ext cx="1187" cy="1799"/>
                </a:xfrm>
                <a:custGeom>
                  <a:avLst/>
                  <a:gdLst>
                    <a:gd name="T0" fmla="*/ 906 w 1187"/>
                    <a:gd name="T1" fmla="*/ 290 h 1799"/>
                    <a:gd name="T2" fmla="*/ 1017 w 1187"/>
                    <a:gd name="T3" fmla="*/ 589 h 1799"/>
                    <a:gd name="T4" fmla="*/ 1062 w 1187"/>
                    <a:gd name="T5" fmla="*/ 664 h 1799"/>
                    <a:gd name="T6" fmla="*/ 1159 w 1187"/>
                    <a:gd name="T7" fmla="*/ 645 h 1799"/>
                    <a:gd name="T8" fmla="*/ 1184 w 1187"/>
                    <a:gd name="T9" fmla="*/ 718 h 1799"/>
                    <a:gd name="T10" fmla="*/ 1067 w 1187"/>
                    <a:gd name="T11" fmla="*/ 919 h 1799"/>
                    <a:gd name="T12" fmla="*/ 972 w 1187"/>
                    <a:gd name="T13" fmla="*/ 1150 h 1799"/>
                    <a:gd name="T14" fmla="*/ 986 w 1187"/>
                    <a:gd name="T15" fmla="*/ 1234 h 1799"/>
                    <a:gd name="T16" fmla="*/ 986 w 1187"/>
                    <a:gd name="T17" fmla="*/ 1318 h 1799"/>
                    <a:gd name="T18" fmla="*/ 943 w 1187"/>
                    <a:gd name="T19" fmla="*/ 1349 h 1799"/>
                    <a:gd name="T20" fmla="*/ 881 w 1187"/>
                    <a:gd name="T21" fmla="*/ 1463 h 1799"/>
                    <a:gd name="T22" fmla="*/ 857 w 1187"/>
                    <a:gd name="T23" fmla="*/ 1561 h 1799"/>
                    <a:gd name="T24" fmla="*/ 799 w 1187"/>
                    <a:gd name="T25" fmla="*/ 1695 h 1799"/>
                    <a:gd name="T26" fmla="*/ 766 w 1187"/>
                    <a:gd name="T27" fmla="*/ 1725 h 1799"/>
                    <a:gd name="T28" fmla="*/ 694 w 1187"/>
                    <a:gd name="T29" fmla="*/ 1792 h 1799"/>
                    <a:gd name="T30" fmla="*/ 607 w 1187"/>
                    <a:gd name="T31" fmla="*/ 1770 h 1799"/>
                    <a:gd name="T32" fmla="*/ 597 w 1187"/>
                    <a:gd name="T33" fmla="*/ 1706 h 1799"/>
                    <a:gd name="T34" fmla="*/ 558 w 1187"/>
                    <a:gd name="T35" fmla="*/ 1617 h 1799"/>
                    <a:gd name="T36" fmla="*/ 550 w 1187"/>
                    <a:gd name="T37" fmla="*/ 1541 h 1799"/>
                    <a:gd name="T38" fmla="*/ 539 w 1187"/>
                    <a:gd name="T39" fmla="*/ 1491 h 1799"/>
                    <a:gd name="T40" fmla="*/ 502 w 1187"/>
                    <a:gd name="T41" fmla="*/ 1435 h 1799"/>
                    <a:gd name="T42" fmla="*/ 478 w 1187"/>
                    <a:gd name="T43" fmla="*/ 1362 h 1799"/>
                    <a:gd name="T44" fmla="*/ 511 w 1187"/>
                    <a:gd name="T45" fmla="*/ 1240 h 1799"/>
                    <a:gd name="T46" fmla="*/ 496 w 1187"/>
                    <a:gd name="T47" fmla="*/ 1067 h 1799"/>
                    <a:gd name="T48" fmla="*/ 443 w 1187"/>
                    <a:gd name="T49" fmla="*/ 980 h 1799"/>
                    <a:gd name="T50" fmla="*/ 436 w 1187"/>
                    <a:gd name="T51" fmla="*/ 843 h 1799"/>
                    <a:gd name="T52" fmla="*/ 360 w 1187"/>
                    <a:gd name="T53" fmla="*/ 793 h 1799"/>
                    <a:gd name="T54" fmla="*/ 261 w 1187"/>
                    <a:gd name="T55" fmla="*/ 807 h 1799"/>
                    <a:gd name="T56" fmla="*/ 56 w 1187"/>
                    <a:gd name="T57" fmla="*/ 698 h 1799"/>
                    <a:gd name="T58" fmla="*/ 10 w 1187"/>
                    <a:gd name="T59" fmla="*/ 522 h 1799"/>
                    <a:gd name="T60" fmla="*/ 47 w 1187"/>
                    <a:gd name="T61" fmla="*/ 396 h 1799"/>
                    <a:gd name="T62" fmla="*/ 115 w 1187"/>
                    <a:gd name="T63" fmla="*/ 260 h 1799"/>
                    <a:gd name="T64" fmla="*/ 216 w 1187"/>
                    <a:gd name="T65" fmla="*/ 156 h 1799"/>
                    <a:gd name="T66" fmla="*/ 292 w 1187"/>
                    <a:gd name="T67" fmla="*/ 47 h 1799"/>
                    <a:gd name="T68" fmla="*/ 362 w 1187"/>
                    <a:gd name="T69" fmla="*/ 75 h 1799"/>
                    <a:gd name="T70" fmla="*/ 437 w 1187"/>
                    <a:gd name="T71" fmla="*/ 28 h 1799"/>
                    <a:gd name="T72" fmla="*/ 490 w 1187"/>
                    <a:gd name="T73" fmla="*/ 6 h 1799"/>
                    <a:gd name="T74" fmla="*/ 531 w 1187"/>
                    <a:gd name="T75" fmla="*/ 61 h 1799"/>
                    <a:gd name="T76" fmla="*/ 612 w 1187"/>
                    <a:gd name="T77" fmla="*/ 151 h 1799"/>
                    <a:gd name="T78" fmla="*/ 669 w 1187"/>
                    <a:gd name="T79" fmla="*/ 109 h 1799"/>
                    <a:gd name="T80" fmla="*/ 754 w 1187"/>
                    <a:gd name="T81" fmla="*/ 140 h 1799"/>
                    <a:gd name="T82" fmla="*/ 848 w 1187"/>
                    <a:gd name="T83" fmla="*/ 137 h 17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187" h="1799">
                      <a:moveTo>
                        <a:pt x="887" y="215"/>
                      </a:moveTo>
                      <a:lnTo>
                        <a:pt x="906" y="290"/>
                      </a:lnTo>
                      <a:lnTo>
                        <a:pt x="943" y="405"/>
                      </a:lnTo>
                      <a:lnTo>
                        <a:pt x="1017" y="589"/>
                      </a:lnTo>
                      <a:lnTo>
                        <a:pt x="1044" y="611"/>
                      </a:lnTo>
                      <a:lnTo>
                        <a:pt x="1062" y="664"/>
                      </a:lnTo>
                      <a:lnTo>
                        <a:pt x="1120" y="662"/>
                      </a:lnTo>
                      <a:lnTo>
                        <a:pt x="1159" y="645"/>
                      </a:lnTo>
                      <a:lnTo>
                        <a:pt x="1186" y="645"/>
                      </a:lnTo>
                      <a:lnTo>
                        <a:pt x="1184" y="718"/>
                      </a:lnTo>
                      <a:lnTo>
                        <a:pt x="1174" y="757"/>
                      </a:lnTo>
                      <a:lnTo>
                        <a:pt x="1067" y="919"/>
                      </a:lnTo>
                      <a:lnTo>
                        <a:pt x="970" y="1086"/>
                      </a:lnTo>
                      <a:lnTo>
                        <a:pt x="972" y="1150"/>
                      </a:lnTo>
                      <a:lnTo>
                        <a:pt x="999" y="1198"/>
                      </a:lnTo>
                      <a:lnTo>
                        <a:pt x="986" y="1234"/>
                      </a:lnTo>
                      <a:lnTo>
                        <a:pt x="994" y="1281"/>
                      </a:lnTo>
                      <a:lnTo>
                        <a:pt x="986" y="1318"/>
                      </a:lnTo>
                      <a:lnTo>
                        <a:pt x="962" y="1349"/>
                      </a:lnTo>
                      <a:lnTo>
                        <a:pt x="943" y="1349"/>
                      </a:lnTo>
                      <a:lnTo>
                        <a:pt x="910" y="1402"/>
                      </a:lnTo>
                      <a:lnTo>
                        <a:pt x="881" y="1463"/>
                      </a:lnTo>
                      <a:lnTo>
                        <a:pt x="887" y="1530"/>
                      </a:lnTo>
                      <a:lnTo>
                        <a:pt x="857" y="1561"/>
                      </a:lnTo>
                      <a:lnTo>
                        <a:pt x="830" y="1630"/>
                      </a:lnTo>
                      <a:lnTo>
                        <a:pt x="799" y="1695"/>
                      </a:lnTo>
                      <a:lnTo>
                        <a:pt x="782" y="1720"/>
                      </a:lnTo>
                      <a:lnTo>
                        <a:pt x="766" y="1725"/>
                      </a:lnTo>
                      <a:lnTo>
                        <a:pt x="739" y="1767"/>
                      </a:lnTo>
                      <a:lnTo>
                        <a:pt x="694" y="1792"/>
                      </a:lnTo>
                      <a:lnTo>
                        <a:pt x="638" y="1798"/>
                      </a:lnTo>
                      <a:lnTo>
                        <a:pt x="607" y="1770"/>
                      </a:lnTo>
                      <a:lnTo>
                        <a:pt x="603" y="1742"/>
                      </a:lnTo>
                      <a:lnTo>
                        <a:pt x="597" y="1706"/>
                      </a:lnTo>
                      <a:lnTo>
                        <a:pt x="576" y="1686"/>
                      </a:lnTo>
                      <a:lnTo>
                        <a:pt x="558" y="1617"/>
                      </a:lnTo>
                      <a:lnTo>
                        <a:pt x="552" y="1583"/>
                      </a:lnTo>
                      <a:lnTo>
                        <a:pt x="550" y="1541"/>
                      </a:lnTo>
                      <a:lnTo>
                        <a:pt x="541" y="1510"/>
                      </a:lnTo>
                      <a:lnTo>
                        <a:pt x="539" y="1491"/>
                      </a:lnTo>
                      <a:lnTo>
                        <a:pt x="521" y="1460"/>
                      </a:lnTo>
                      <a:lnTo>
                        <a:pt x="502" y="1435"/>
                      </a:lnTo>
                      <a:lnTo>
                        <a:pt x="488" y="1393"/>
                      </a:lnTo>
                      <a:lnTo>
                        <a:pt x="478" y="1362"/>
                      </a:lnTo>
                      <a:lnTo>
                        <a:pt x="482" y="1312"/>
                      </a:lnTo>
                      <a:lnTo>
                        <a:pt x="511" y="1240"/>
                      </a:lnTo>
                      <a:lnTo>
                        <a:pt x="517" y="1159"/>
                      </a:lnTo>
                      <a:lnTo>
                        <a:pt x="496" y="1067"/>
                      </a:lnTo>
                      <a:lnTo>
                        <a:pt x="465" y="1030"/>
                      </a:lnTo>
                      <a:lnTo>
                        <a:pt x="443" y="980"/>
                      </a:lnTo>
                      <a:lnTo>
                        <a:pt x="451" y="902"/>
                      </a:lnTo>
                      <a:lnTo>
                        <a:pt x="436" y="843"/>
                      </a:lnTo>
                      <a:lnTo>
                        <a:pt x="399" y="838"/>
                      </a:lnTo>
                      <a:lnTo>
                        <a:pt x="360" y="793"/>
                      </a:lnTo>
                      <a:lnTo>
                        <a:pt x="311" y="768"/>
                      </a:lnTo>
                      <a:lnTo>
                        <a:pt x="261" y="807"/>
                      </a:lnTo>
                      <a:lnTo>
                        <a:pt x="128" y="796"/>
                      </a:lnTo>
                      <a:lnTo>
                        <a:pt x="56" y="698"/>
                      </a:lnTo>
                      <a:lnTo>
                        <a:pt x="0" y="567"/>
                      </a:lnTo>
                      <a:lnTo>
                        <a:pt x="10" y="522"/>
                      </a:lnTo>
                      <a:lnTo>
                        <a:pt x="35" y="489"/>
                      </a:lnTo>
                      <a:lnTo>
                        <a:pt x="47" y="396"/>
                      </a:lnTo>
                      <a:lnTo>
                        <a:pt x="64" y="329"/>
                      </a:lnTo>
                      <a:lnTo>
                        <a:pt x="115" y="260"/>
                      </a:lnTo>
                      <a:lnTo>
                        <a:pt x="167" y="229"/>
                      </a:lnTo>
                      <a:lnTo>
                        <a:pt x="216" y="156"/>
                      </a:lnTo>
                      <a:lnTo>
                        <a:pt x="227" y="126"/>
                      </a:lnTo>
                      <a:lnTo>
                        <a:pt x="292" y="47"/>
                      </a:lnTo>
                      <a:lnTo>
                        <a:pt x="332" y="78"/>
                      </a:lnTo>
                      <a:lnTo>
                        <a:pt x="362" y="75"/>
                      </a:lnTo>
                      <a:lnTo>
                        <a:pt x="397" y="34"/>
                      </a:lnTo>
                      <a:lnTo>
                        <a:pt x="437" y="28"/>
                      </a:lnTo>
                      <a:lnTo>
                        <a:pt x="465" y="39"/>
                      </a:lnTo>
                      <a:lnTo>
                        <a:pt x="490" y="6"/>
                      </a:lnTo>
                      <a:lnTo>
                        <a:pt x="523" y="0"/>
                      </a:lnTo>
                      <a:lnTo>
                        <a:pt x="531" y="61"/>
                      </a:lnTo>
                      <a:lnTo>
                        <a:pt x="552" y="106"/>
                      </a:lnTo>
                      <a:lnTo>
                        <a:pt x="612" y="151"/>
                      </a:lnTo>
                      <a:lnTo>
                        <a:pt x="663" y="159"/>
                      </a:lnTo>
                      <a:lnTo>
                        <a:pt x="669" y="109"/>
                      </a:lnTo>
                      <a:lnTo>
                        <a:pt x="708" y="109"/>
                      </a:lnTo>
                      <a:lnTo>
                        <a:pt x="754" y="140"/>
                      </a:lnTo>
                      <a:lnTo>
                        <a:pt x="805" y="156"/>
                      </a:lnTo>
                      <a:lnTo>
                        <a:pt x="848" y="137"/>
                      </a:lnTo>
                      <a:lnTo>
                        <a:pt x="887" y="215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grpSp>
              <p:nvGrpSpPr>
                <p:cNvPr id="1044" name="Group 26"/>
                <p:cNvGrpSpPr>
                  <a:grpSpLocks/>
                </p:cNvGrpSpPr>
                <p:nvPr/>
              </p:nvGrpSpPr>
              <p:grpSpPr bwMode="auto">
                <a:xfrm>
                  <a:off x="2395" y="617"/>
                  <a:ext cx="526" cy="620"/>
                  <a:chOff x="2395" y="617"/>
                  <a:chExt cx="526" cy="620"/>
                </a:xfrm>
              </p:grpSpPr>
              <p:grpSp>
                <p:nvGrpSpPr>
                  <p:cNvPr id="1047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2603" y="1004"/>
                    <a:ext cx="165" cy="233"/>
                    <a:chOff x="2603" y="1004"/>
                    <a:chExt cx="165" cy="233"/>
                  </a:xfrm>
                </p:grpSpPr>
                <p:sp>
                  <p:nvSpPr>
                    <p:cNvPr id="3100" name="Freeform 28"/>
                    <p:cNvSpPr>
                      <a:spLocks/>
                    </p:cNvSpPr>
                    <p:nvPr/>
                  </p:nvSpPr>
                  <p:spPr bwMode="ltGray">
                    <a:xfrm>
                      <a:off x="2603" y="1089"/>
                      <a:ext cx="78" cy="132"/>
                    </a:xfrm>
                    <a:custGeom>
                      <a:avLst/>
                      <a:gdLst>
                        <a:gd name="T0" fmla="*/ 18 w 78"/>
                        <a:gd name="T1" fmla="*/ 40 h 132"/>
                        <a:gd name="T2" fmla="*/ 24 w 78"/>
                        <a:gd name="T3" fmla="*/ 26 h 132"/>
                        <a:gd name="T4" fmla="*/ 38 w 78"/>
                        <a:gd name="T5" fmla="*/ 26 h 132"/>
                        <a:gd name="T6" fmla="*/ 57 w 78"/>
                        <a:gd name="T7" fmla="*/ 0 h 132"/>
                        <a:gd name="T8" fmla="*/ 63 w 78"/>
                        <a:gd name="T9" fmla="*/ 17 h 132"/>
                        <a:gd name="T10" fmla="*/ 73 w 78"/>
                        <a:gd name="T11" fmla="*/ 17 h 132"/>
                        <a:gd name="T12" fmla="*/ 77 w 78"/>
                        <a:gd name="T13" fmla="*/ 26 h 132"/>
                        <a:gd name="T14" fmla="*/ 71 w 78"/>
                        <a:gd name="T15" fmla="*/ 40 h 132"/>
                        <a:gd name="T16" fmla="*/ 63 w 78"/>
                        <a:gd name="T17" fmla="*/ 46 h 132"/>
                        <a:gd name="T18" fmla="*/ 63 w 78"/>
                        <a:gd name="T19" fmla="*/ 57 h 132"/>
                        <a:gd name="T20" fmla="*/ 61 w 78"/>
                        <a:gd name="T21" fmla="*/ 63 h 132"/>
                        <a:gd name="T22" fmla="*/ 59 w 78"/>
                        <a:gd name="T23" fmla="*/ 71 h 132"/>
                        <a:gd name="T24" fmla="*/ 63 w 78"/>
                        <a:gd name="T25" fmla="*/ 83 h 132"/>
                        <a:gd name="T26" fmla="*/ 57 w 78"/>
                        <a:gd name="T27" fmla="*/ 94 h 132"/>
                        <a:gd name="T28" fmla="*/ 51 w 78"/>
                        <a:gd name="T29" fmla="*/ 100 h 132"/>
                        <a:gd name="T30" fmla="*/ 45 w 78"/>
                        <a:gd name="T31" fmla="*/ 100 h 132"/>
                        <a:gd name="T32" fmla="*/ 43 w 78"/>
                        <a:gd name="T33" fmla="*/ 103 h 132"/>
                        <a:gd name="T34" fmla="*/ 41 w 78"/>
                        <a:gd name="T35" fmla="*/ 111 h 132"/>
                        <a:gd name="T36" fmla="*/ 32 w 78"/>
                        <a:gd name="T37" fmla="*/ 114 h 132"/>
                        <a:gd name="T38" fmla="*/ 30 w 78"/>
                        <a:gd name="T39" fmla="*/ 111 h 132"/>
                        <a:gd name="T40" fmla="*/ 22 w 78"/>
                        <a:gd name="T41" fmla="*/ 120 h 132"/>
                        <a:gd name="T42" fmla="*/ 20 w 78"/>
                        <a:gd name="T43" fmla="*/ 122 h 132"/>
                        <a:gd name="T44" fmla="*/ 10 w 78"/>
                        <a:gd name="T45" fmla="*/ 131 h 132"/>
                        <a:gd name="T46" fmla="*/ 6 w 78"/>
                        <a:gd name="T47" fmla="*/ 131 h 132"/>
                        <a:gd name="T48" fmla="*/ 4 w 78"/>
                        <a:gd name="T49" fmla="*/ 125 h 132"/>
                        <a:gd name="T50" fmla="*/ 2 w 78"/>
                        <a:gd name="T51" fmla="*/ 111 h 132"/>
                        <a:gd name="T52" fmla="*/ 0 w 78"/>
                        <a:gd name="T53" fmla="*/ 108 h 132"/>
                        <a:gd name="T54" fmla="*/ 0 w 78"/>
                        <a:gd name="T55" fmla="*/ 97 h 132"/>
                        <a:gd name="T56" fmla="*/ 6 w 78"/>
                        <a:gd name="T57" fmla="*/ 91 h 132"/>
                        <a:gd name="T58" fmla="*/ 12 w 78"/>
                        <a:gd name="T59" fmla="*/ 85 h 132"/>
                        <a:gd name="T60" fmla="*/ 16 w 78"/>
                        <a:gd name="T61" fmla="*/ 74 h 132"/>
                        <a:gd name="T62" fmla="*/ 22 w 78"/>
                        <a:gd name="T63" fmla="*/ 74 h 132"/>
                        <a:gd name="T64" fmla="*/ 26 w 78"/>
                        <a:gd name="T65" fmla="*/ 77 h 132"/>
                        <a:gd name="T66" fmla="*/ 32 w 78"/>
                        <a:gd name="T67" fmla="*/ 74 h 132"/>
                        <a:gd name="T68" fmla="*/ 26 w 78"/>
                        <a:gd name="T69" fmla="*/ 71 h 132"/>
                        <a:gd name="T70" fmla="*/ 18 w 78"/>
                        <a:gd name="T71" fmla="*/ 40 h 13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</a:cxnLst>
                      <a:rect l="0" t="0" r="r" b="b"/>
                      <a:pathLst>
                        <a:path w="78" h="132">
                          <a:moveTo>
                            <a:pt x="18" y="40"/>
                          </a:moveTo>
                          <a:lnTo>
                            <a:pt x="24" y="26"/>
                          </a:lnTo>
                          <a:lnTo>
                            <a:pt x="38" y="26"/>
                          </a:lnTo>
                          <a:lnTo>
                            <a:pt x="57" y="0"/>
                          </a:lnTo>
                          <a:lnTo>
                            <a:pt x="63" y="17"/>
                          </a:lnTo>
                          <a:lnTo>
                            <a:pt x="73" y="17"/>
                          </a:lnTo>
                          <a:lnTo>
                            <a:pt x="77" y="26"/>
                          </a:lnTo>
                          <a:lnTo>
                            <a:pt x="71" y="40"/>
                          </a:lnTo>
                          <a:lnTo>
                            <a:pt x="63" y="46"/>
                          </a:lnTo>
                          <a:lnTo>
                            <a:pt x="63" y="57"/>
                          </a:lnTo>
                          <a:lnTo>
                            <a:pt x="61" y="63"/>
                          </a:lnTo>
                          <a:lnTo>
                            <a:pt x="59" y="71"/>
                          </a:lnTo>
                          <a:lnTo>
                            <a:pt x="63" y="83"/>
                          </a:lnTo>
                          <a:lnTo>
                            <a:pt x="57" y="94"/>
                          </a:lnTo>
                          <a:lnTo>
                            <a:pt x="51" y="100"/>
                          </a:lnTo>
                          <a:lnTo>
                            <a:pt x="45" y="100"/>
                          </a:lnTo>
                          <a:lnTo>
                            <a:pt x="43" y="103"/>
                          </a:lnTo>
                          <a:lnTo>
                            <a:pt x="41" y="111"/>
                          </a:lnTo>
                          <a:lnTo>
                            <a:pt x="32" y="114"/>
                          </a:lnTo>
                          <a:lnTo>
                            <a:pt x="30" y="111"/>
                          </a:lnTo>
                          <a:lnTo>
                            <a:pt x="22" y="120"/>
                          </a:lnTo>
                          <a:lnTo>
                            <a:pt x="20" y="122"/>
                          </a:lnTo>
                          <a:lnTo>
                            <a:pt x="10" y="131"/>
                          </a:lnTo>
                          <a:lnTo>
                            <a:pt x="6" y="131"/>
                          </a:lnTo>
                          <a:lnTo>
                            <a:pt x="4" y="125"/>
                          </a:lnTo>
                          <a:lnTo>
                            <a:pt x="2" y="111"/>
                          </a:lnTo>
                          <a:lnTo>
                            <a:pt x="0" y="108"/>
                          </a:lnTo>
                          <a:lnTo>
                            <a:pt x="0" y="97"/>
                          </a:lnTo>
                          <a:lnTo>
                            <a:pt x="6" y="91"/>
                          </a:lnTo>
                          <a:lnTo>
                            <a:pt x="12" y="85"/>
                          </a:lnTo>
                          <a:lnTo>
                            <a:pt x="16" y="74"/>
                          </a:lnTo>
                          <a:lnTo>
                            <a:pt x="22" y="74"/>
                          </a:lnTo>
                          <a:lnTo>
                            <a:pt x="26" y="77"/>
                          </a:lnTo>
                          <a:lnTo>
                            <a:pt x="32" y="74"/>
                          </a:lnTo>
                          <a:lnTo>
                            <a:pt x="26" y="71"/>
                          </a:lnTo>
                          <a:lnTo>
                            <a:pt x="18" y="40"/>
                          </a:lnTo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endParaRPr lang="en-US" sz="2000">
                        <a:solidFill>
                          <a:srgbClr val="EAEAEA"/>
                        </a:solidFill>
                        <a:latin typeface="Geneva" charset="0"/>
                        <a:ea typeface="ＭＳ Ｐゴシック" charset="0"/>
                        <a:cs typeface="ＭＳ Ｐゴシック" charset="0"/>
                      </a:endParaRPr>
                    </a:p>
                  </p:txBody>
                </p:sp>
                <p:sp>
                  <p:nvSpPr>
                    <p:cNvPr id="3101" name="Freeform 29"/>
                    <p:cNvSpPr>
                      <a:spLocks/>
                    </p:cNvSpPr>
                    <p:nvPr/>
                  </p:nvSpPr>
                  <p:spPr bwMode="ltGray">
                    <a:xfrm>
                      <a:off x="2674" y="1004"/>
                      <a:ext cx="94" cy="233"/>
                    </a:xfrm>
                    <a:custGeom>
                      <a:avLst/>
                      <a:gdLst>
                        <a:gd name="T0" fmla="*/ 36 w 94"/>
                        <a:gd name="T1" fmla="*/ 25 h 233"/>
                        <a:gd name="T2" fmla="*/ 57 w 94"/>
                        <a:gd name="T3" fmla="*/ 22 h 233"/>
                        <a:gd name="T4" fmla="*/ 65 w 94"/>
                        <a:gd name="T5" fmla="*/ 14 h 233"/>
                        <a:gd name="T6" fmla="*/ 75 w 94"/>
                        <a:gd name="T7" fmla="*/ 6 h 233"/>
                        <a:gd name="T8" fmla="*/ 93 w 94"/>
                        <a:gd name="T9" fmla="*/ 3 h 233"/>
                        <a:gd name="T10" fmla="*/ 87 w 94"/>
                        <a:gd name="T11" fmla="*/ 22 h 233"/>
                        <a:gd name="T12" fmla="*/ 79 w 94"/>
                        <a:gd name="T13" fmla="*/ 28 h 233"/>
                        <a:gd name="T14" fmla="*/ 67 w 94"/>
                        <a:gd name="T15" fmla="*/ 45 h 233"/>
                        <a:gd name="T16" fmla="*/ 81 w 94"/>
                        <a:gd name="T17" fmla="*/ 45 h 233"/>
                        <a:gd name="T18" fmla="*/ 93 w 94"/>
                        <a:gd name="T19" fmla="*/ 45 h 233"/>
                        <a:gd name="T20" fmla="*/ 85 w 94"/>
                        <a:gd name="T21" fmla="*/ 64 h 233"/>
                        <a:gd name="T22" fmla="*/ 71 w 94"/>
                        <a:gd name="T23" fmla="*/ 73 h 233"/>
                        <a:gd name="T24" fmla="*/ 69 w 94"/>
                        <a:gd name="T25" fmla="*/ 87 h 233"/>
                        <a:gd name="T26" fmla="*/ 81 w 94"/>
                        <a:gd name="T27" fmla="*/ 106 h 233"/>
                        <a:gd name="T28" fmla="*/ 87 w 94"/>
                        <a:gd name="T29" fmla="*/ 126 h 233"/>
                        <a:gd name="T30" fmla="*/ 93 w 94"/>
                        <a:gd name="T31" fmla="*/ 151 h 233"/>
                        <a:gd name="T32" fmla="*/ 89 w 94"/>
                        <a:gd name="T33" fmla="*/ 182 h 233"/>
                        <a:gd name="T34" fmla="*/ 79 w 94"/>
                        <a:gd name="T35" fmla="*/ 196 h 233"/>
                        <a:gd name="T36" fmla="*/ 87 w 94"/>
                        <a:gd name="T37" fmla="*/ 218 h 233"/>
                        <a:gd name="T38" fmla="*/ 65 w 94"/>
                        <a:gd name="T39" fmla="*/ 218 h 233"/>
                        <a:gd name="T40" fmla="*/ 53 w 94"/>
                        <a:gd name="T41" fmla="*/ 215 h 233"/>
                        <a:gd name="T42" fmla="*/ 36 w 94"/>
                        <a:gd name="T43" fmla="*/ 224 h 233"/>
                        <a:gd name="T44" fmla="*/ 26 w 94"/>
                        <a:gd name="T45" fmla="*/ 226 h 233"/>
                        <a:gd name="T46" fmla="*/ 14 w 94"/>
                        <a:gd name="T47" fmla="*/ 229 h 233"/>
                        <a:gd name="T48" fmla="*/ 4 w 94"/>
                        <a:gd name="T49" fmla="*/ 221 h 233"/>
                        <a:gd name="T50" fmla="*/ 0 w 94"/>
                        <a:gd name="T51" fmla="*/ 207 h 233"/>
                        <a:gd name="T52" fmla="*/ 10 w 94"/>
                        <a:gd name="T53" fmla="*/ 193 h 233"/>
                        <a:gd name="T54" fmla="*/ 24 w 94"/>
                        <a:gd name="T55" fmla="*/ 190 h 233"/>
                        <a:gd name="T56" fmla="*/ 16 w 94"/>
                        <a:gd name="T57" fmla="*/ 182 h 233"/>
                        <a:gd name="T58" fmla="*/ 16 w 94"/>
                        <a:gd name="T59" fmla="*/ 168 h 233"/>
                        <a:gd name="T60" fmla="*/ 28 w 94"/>
                        <a:gd name="T61" fmla="*/ 159 h 233"/>
                        <a:gd name="T62" fmla="*/ 38 w 94"/>
                        <a:gd name="T63" fmla="*/ 157 h 233"/>
                        <a:gd name="T64" fmla="*/ 44 w 94"/>
                        <a:gd name="T65" fmla="*/ 131 h 233"/>
                        <a:gd name="T66" fmla="*/ 49 w 94"/>
                        <a:gd name="T67" fmla="*/ 106 h 233"/>
                        <a:gd name="T68" fmla="*/ 40 w 94"/>
                        <a:gd name="T69" fmla="*/ 89 h 233"/>
                        <a:gd name="T70" fmla="*/ 20 w 94"/>
                        <a:gd name="T71" fmla="*/ 84 h 233"/>
                        <a:gd name="T72" fmla="*/ 30 w 94"/>
                        <a:gd name="T73" fmla="*/ 34 h 23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</a:cxnLst>
                      <a:rect l="0" t="0" r="r" b="b"/>
                      <a:pathLst>
                        <a:path w="94" h="233">
                          <a:moveTo>
                            <a:pt x="30" y="34"/>
                          </a:moveTo>
                          <a:lnTo>
                            <a:pt x="36" y="25"/>
                          </a:lnTo>
                          <a:lnTo>
                            <a:pt x="53" y="28"/>
                          </a:lnTo>
                          <a:lnTo>
                            <a:pt x="57" y="22"/>
                          </a:lnTo>
                          <a:lnTo>
                            <a:pt x="61" y="14"/>
                          </a:lnTo>
                          <a:lnTo>
                            <a:pt x="65" y="14"/>
                          </a:lnTo>
                          <a:lnTo>
                            <a:pt x="69" y="11"/>
                          </a:lnTo>
                          <a:lnTo>
                            <a:pt x="75" y="6"/>
                          </a:lnTo>
                          <a:lnTo>
                            <a:pt x="83" y="0"/>
                          </a:lnTo>
                          <a:lnTo>
                            <a:pt x="93" y="3"/>
                          </a:lnTo>
                          <a:lnTo>
                            <a:pt x="91" y="14"/>
                          </a:lnTo>
                          <a:lnTo>
                            <a:pt x="87" y="22"/>
                          </a:lnTo>
                          <a:lnTo>
                            <a:pt x="83" y="25"/>
                          </a:lnTo>
                          <a:lnTo>
                            <a:pt x="79" y="28"/>
                          </a:lnTo>
                          <a:lnTo>
                            <a:pt x="67" y="34"/>
                          </a:lnTo>
                          <a:lnTo>
                            <a:pt x="67" y="45"/>
                          </a:lnTo>
                          <a:lnTo>
                            <a:pt x="69" y="50"/>
                          </a:lnTo>
                          <a:lnTo>
                            <a:pt x="81" y="45"/>
                          </a:lnTo>
                          <a:lnTo>
                            <a:pt x="91" y="39"/>
                          </a:lnTo>
                          <a:lnTo>
                            <a:pt x="93" y="45"/>
                          </a:lnTo>
                          <a:lnTo>
                            <a:pt x="93" y="61"/>
                          </a:lnTo>
                          <a:lnTo>
                            <a:pt x="85" y="64"/>
                          </a:lnTo>
                          <a:lnTo>
                            <a:pt x="77" y="64"/>
                          </a:lnTo>
                          <a:lnTo>
                            <a:pt x="71" y="73"/>
                          </a:lnTo>
                          <a:lnTo>
                            <a:pt x="69" y="78"/>
                          </a:lnTo>
                          <a:lnTo>
                            <a:pt x="69" y="87"/>
                          </a:lnTo>
                          <a:lnTo>
                            <a:pt x="75" y="98"/>
                          </a:lnTo>
                          <a:lnTo>
                            <a:pt x="81" y="106"/>
                          </a:lnTo>
                          <a:lnTo>
                            <a:pt x="85" y="115"/>
                          </a:lnTo>
                          <a:lnTo>
                            <a:pt x="87" y="126"/>
                          </a:lnTo>
                          <a:lnTo>
                            <a:pt x="89" y="137"/>
                          </a:lnTo>
                          <a:lnTo>
                            <a:pt x="93" y="151"/>
                          </a:lnTo>
                          <a:lnTo>
                            <a:pt x="93" y="171"/>
                          </a:lnTo>
                          <a:lnTo>
                            <a:pt x="89" y="182"/>
                          </a:lnTo>
                          <a:lnTo>
                            <a:pt x="81" y="190"/>
                          </a:lnTo>
                          <a:lnTo>
                            <a:pt x="79" y="196"/>
                          </a:lnTo>
                          <a:lnTo>
                            <a:pt x="83" y="207"/>
                          </a:lnTo>
                          <a:lnTo>
                            <a:pt x="87" y="218"/>
                          </a:lnTo>
                          <a:lnTo>
                            <a:pt x="75" y="218"/>
                          </a:lnTo>
                          <a:lnTo>
                            <a:pt x="65" y="218"/>
                          </a:lnTo>
                          <a:lnTo>
                            <a:pt x="61" y="215"/>
                          </a:lnTo>
                          <a:lnTo>
                            <a:pt x="53" y="215"/>
                          </a:lnTo>
                          <a:lnTo>
                            <a:pt x="44" y="218"/>
                          </a:lnTo>
                          <a:lnTo>
                            <a:pt x="36" y="224"/>
                          </a:lnTo>
                          <a:lnTo>
                            <a:pt x="30" y="224"/>
                          </a:lnTo>
                          <a:lnTo>
                            <a:pt x="26" y="226"/>
                          </a:lnTo>
                          <a:lnTo>
                            <a:pt x="16" y="232"/>
                          </a:lnTo>
                          <a:lnTo>
                            <a:pt x="14" y="229"/>
                          </a:lnTo>
                          <a:lnTo>
                            <a:pt x="10" y="224"/>
                          </a:lnTo>
                          <a:lnTo>
                            <a:pt x="4" y="221"/>
                          </a:lnTo>
                          <a:lnTo>
                            <a:pt x="0" y="218"/>
                          </a:lnTo>
                          <a:lnTo>
                            <a:pt x="0" y="207"/>
                          </a:lnTo>
                          <a:lnTo>
                            <a:pt x="4" y="193"/>
                          </a:lnTo>
                          <a:lnTo>
                            <a:pt x="10" y="193"/>
                          </a:lnTo>
                          <a:lnTo>
                            <a:pt x="16" y="190"/>
                          </a:lnTo>
                          <a:lnTo>
                            <a:pt x="24" y="190"/>
                          </a:lnTo>
                          <a:lnTo>
                            <a:pt x="24" y="187"/>
                          </a:lnTo>
                          <a:lnTo>
                            <a:pt x="16" y="182"/>
                          </a:lnTo>
                          <a:lnTo>
                            <a:pt x="16" y="173"/>
                          </a:lnTo>
                          <a:lnTo>
                            <a:pt x="16" y="168"/>
                          </a:lnTo>
                          <a:lnTo>
                            <a:pt x="24" y="162"/>
                          </a:lnTo>
                          <a:lnTo>
                            <a:pt x="28" y="159"/>
                          </a:lnTo>
                          <a:lnTo>
                            <a:pt x="32" y="157"/>
                          </a:lnTo>
                          <a:lnTo>
                            <a:pt x="38" y="157"/>
                          </a:lnTo>
                          <a:lnTo>
                            <a:pt x="42" y="154"/>
                          </a:lnTo>
                          <a:lnTo>
                            <a:pt x="44" y="131"/>
                          </a:lnTo>
                          <a:lnTo>
                            <a:pt x="49" y="115"/>
                          </a:lnTo>
                          <a:lnTo>
                            <a:pt x="49" y="106"/>
                          </a:lnTo>
                          <a:lnTo>
                            <a:pt x="36" y="103"/>
                          </a:lnTo>
                          <a:lnTo>
                            <a:pt x="40" y="89"/>
                          </a:lnTo>
                          <a:lnTo>
                            <a:pt x="30" y="81"/>
                          </a:lnTo>
                          <a:lnTo>
                            <a:pt x="20" y="84"/>
                          </a:lnTo>
                          <a:lnTo>
                            <a:pt x="32" y="64"/>
                          </a:lnTo>
                          <a:lnTo>
                            <a:pt x="30" y="34"/>
                          </a:lnTo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  <a:effectLst/>
                    <a:extLst>
                      <a:ext uri="{91240B29-F687-4f45-9708-019B960494DF}">
                        <a14:hiddenLine xmlns:a14="http://schemas.microsoft.com/office/drawing/2010/main" w="9525" cap="rnd">
                          <a:solidFill>
                            <a:schemeClr val="tx1"/>
                          </a:solidFill>
                          <a:round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blurRad="63500" dist="38099" dir="2700000" algn="ctr" rotWithShape="0">
                              <a:schemeClr val="bg2">
                                <a:alpha val="74998"/>
                              </a:schemeClr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/>
                      </a:pPr>
                      <a:endParaRPr lang="en-US" sz="2000">
                        <a:solidFill>
                          <a:srgbClr val="EAEAEA"/>
                        </a:solidFill>
                        <a:latin typeface="Geneva" charset="0"/>
                        <a:ea typeface="ＭＳ Ｐゴシック" charset="0"/>
                        <a:cs typeface="ＭＳ Ｐゴシック" charset="0"/>
                      </a:endParaRPr>
                    </a:p>
                  </p:txBody>
                </p:sp>
              </p:grpSp>
              <p:sp>
                <p:nvSpPr>
                  <p:cNvPr id="3102" name="Freeform 30"/>
                  <p:cNvSpPr>
                    <a:spLocks/>
                  </p:cNvSpPr>
                  <p:nvPr/>
                </p:nvSpPr>
                <p:spPr bwMode="ltGray">
                  <a:xfrm>
                    <a:off x="2395" y="617"/>
                    <a:ext cx="526" cy="390"/>
                  </a:xfrm>
                  <a:custGeom>
                    <a:avLst/>
                    <a:gdLst>
                      <a:gd name="T0" fmla="*/ 33 w 526"/>
                      <a:gd name="T1" fmla="*/ 381 h 390"/>
                      <a:gd name="T2" fmla="*/ 53 w 526"/>
                      <a:gd name="T3" fmla="*/ 353 h 390"/>
                      <a:gd name="T4" fmla="*/ 64 w 526"/>
                      <a:gd name="T5" fmla="*/ 344 h 390"/>
                      <a:gd name="T6" fmla="*/ 82 w 526"/>
                      <a:gd name="T7" fmla="*/ 336 h 390"/>
                      <a:gd name="T8" fmla="*/ 95 w 526"/>
                      <a:gd name="T9" fmla="*/ 336 h 390"/>
                      <a:gd name="T10" fmla="*/ 107 w 526"/>
                      <a:gd name="T11" fmla="*/ 325 h 390"/>
                      <a:gd name="T12" fmla="*/ 121 w 526"/>
                      <a:gd name="T13" fmla="*/ 308 h 390"/>
                      <a:gd name="T14" fmla="*/ 134 w 526"/>
                      <a:gd name="T15" fmla="*/ 299 h 390"/>
                      <a:gd name="T16" fmla="*/ 148 w 526"/>
                      <a:gd name="T17" fmla="*/ 291 h 390"/>
                      <a:gd name="T18" fmla="*/ 163 w 526"/>
                      <a:gd name="T19" fmla="*/ 280 h 390"/>
                      <a:gd name="T20" fmla="*/ 183 w 526"/>
                      <a:gd name="T21" fmla="*/ 274 h 390"/>
                      <a:gd name="T22" fmla="*/ 214 w 526"/>
                      <a:gd name="T23" fmla="*/ 280 h 390"/>
                      <a:gd name="T24" fmla="*/ 239 w 526"/>
                      <a:gd name="T25" fmla="*/ 269 h 390"/>
                      <a:gd name="T26" fmla="*/ 253 w 526"/>
                      <a:gd name="T27" fmla="*/ 241 h 390"/>
                      <a:gd name="T28" fmla="*/ 270 w 526"/>
                      <a:gd name="T29" fmla="*/ 218 h 390"/>
                      <a:gd name="T30" fmla="*/ 282 w 526"/>
                      <a:gd name="T31" fmla="*/ 199 h 390"/>
                      <a:gd name="T32" fmla="*/ 292 w 526"/>
                      <a:gd name="T33" fmla="*/ 182 h 390"/>
                      <a:gd name="T34" fmla="*/ 315 w 526"/>
                      <a:gd name="T35" fmla="*/ 165 h 390"/>
                      <a:gd name="T36" fmla="*/ 311 w 526"/>
                      <a:gd name="T37" fmla="*/ 188 h 390"/>
                      <a:gd name="T38" fmla="*/ 329 w 526"/>
                      <a:gd name="T39" fmla="*/ 199 h 390"/>
                      <a:gd name="T40" fmla="*/ 344 w 526"/>
                      <a:gd name="T41" fmla="*/ 190 h 390"/>
                      <a:gd name="T42" fmla="*/ 350 w 526"/>
                      <a:gd name="T43" fmla="*/ 174 h 390"/>
                      <a:gd name="T44" fmla="*/ 356 w 526"/>
                      <a:gd name="T45" fmla="*/ 157 h 390"/>
                      <a:gd name="T46" fmla="*/ 366 w 526"/>
                      <a:gd name="T47" fmla="*/ 140 h 390"/>
                      <a:gd name="T48" fmla="*/ 395 w 526"/>
                      <a:gd name="T49" fmla="*/ 140 h 390"/>
                      <a:gd name="T50" fmla="*/ 424 w 526"/>
                      <a:gd name="T51" fmla="*/ 112 h 390"/>
                      <a:gd name="T52" fmla="*/ 453 w 526"/>
                      <a:gd name="T53" fmla="*/ 92 h 390"/>
                      <a:gd name="T54" fmla="*/ 484 w 526"/>
                      <a:gd name="T55" fmla="*/ 45 h 390"/>
                      <a:gd name="T56" fmla="*/ 511 w 526"/>
                      <a:gd name="T57" fmla="*/ 22 h 390"/>
                      <a:gd name="T58" fmla="*/ 502 w 526"/>
                      <a:gd name="T59" fmla="*/ 0 h 390"/>
                      <a:gd name="T60" fmla="*/ 455 w 526"/>
                      <a:gd name="T61" fmla="*/ 14 h 390"/>
                      <a:gd name="T62" fmla="*/ 424 w 526"/>
                      <a:gd name="T63" fmla="*/ 28 h 390"/>
                      <a:gd name="T64" fmla="*/ 391 w 526"/>
                      <a:gd name="T65" fmla="*/ 36 h 390"/>
                      <a:gd name="T66" fmla="*/ 350 w 526"/>
                      <a:gd name="T67" fmla="*/ 59 h 390"/>
                      <a:gd name="T68" fmla="*/ 315 w 526"/>
                      <a:gd name="T69" fmla="*/ 73 h 390"/>
                      <a:gd name="T70" fmla="*/ 278 w 526"/>
                      <a:gd name="T71" fmla="*/ 92 h 390"/>
                      <a:gd name="T72" fmla="*/ 253 w 526"/>
                      <a:gd name="T73" fmla="*/ 120 h 390"/>
                      <a:gd name="T74" fmla="*/ 231 w 526"/>
                      <a:gd name="T75" fmla="*/ 140 h 390"/>
                      <a:gd name="T76" fmla="*/ 189 w 526"/>
                      <a:gd name="T77" fmla="*/ 174 h 390"/>
                      <a:gd name="T78" fmla="*/ 146 w 526"/>
                      <a:gd name="T79" fmla="*/ 215 h 390"/>
                      <a:gd name="T80" fmla="*/ 109 w 526"/>
                      <a:gd name="T81" fmla="*/ 246 h 390"/>
                      <a:gd name="T82" fmla="*/ 80 w 526"/>
                      <a:gd name="T83" fmla="*/ 288 h 390"/>
                      <a:gd name="T84" fmla="*/ 49 w 526"/>
                      <a:gd name="T85" fmla="*/ 316 h 390"/>
                      <a:gd name="T86" fmla="*/ 0 w 526"/>
                      <a:gd name="T87" fmla="*/ 389 h 3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526" h="390">
                        <a:moveTo>
                          <a:pt x="0" y="389"/>
                        </a:moveTo>
                        <a:lnTo>
                          <a:pt x="33" y="381"/>
                        </a:lnTo>
                        <a:lnTo>
                          <a:pt x="45" y="364"/>
                        </a:lnTo>
                        <a:lnTo>
                          <a:pt x="53" y="353"/>
                        </a:lnTo>
                        <a:lnTo>
                          <a:pt x="56" y="344"/>
                        </a:lnTo>
                        <a:lnTo>
                          <a:pt x="64" y="344"/>
                        </a:lnTo>
                        <a:lnTo>
                          <a:pt x="72" y="336"/>
                        </a:lnTo>
                        <a:lnTo>
                          <a:pt x="82" y="336"/>
                        </a:lnTo>
                        <a:lnTo>
                          <a:pt x="88" y="336"/>
                        </a:lnTo>
                        <a:lnTo>
                          <a:pt x="95" y="336"/>
                        </a:lnTo>
                        <a:lnTo>
                          <a:pt x="99" y="336"/>
                        </a:lnTo>
                        <a:lnTo>
                          <a:pt x="107" y="325"/>
                        </a:lnTo>
                        <a:lnTo>
                          <a:pt x="111" y="316"/>
                        </a:lnTo>
                        <a:lnTo>
                          <a:pt x="121" y="308"/>
                        </a:lnTo>
                        <a:lnTo>
                          <a:pt x="128" y="305"/>
                        </a:lnTo>
                        <a:lnTo>
                          <a:pt x="134" y="299"/>
                        </a:lnTo>
                        <a:lnTo>
                          <a:pt x="142" y="297"/>
                        </a:lnTo>
                        <a:lnTo>
                          <a:pt x="148" y="291"/>
                        </a:lnTo>
                        <a:lnTo>
                          <a:pt x="156" y="285"/>
                        </a:lnTo>
                        <a:lnTo>
                          <a:pt x="163" y="280"/>
                        </a:lnTo>
                        <a:lnTo>
                          <a:pt x="173" y="271"/>
                        </a:lnTo>
                        <a:lnTo>
                          <a:pt x="183" y="274"/>
                        </a:lnTo>
                        <a:lnTo>
                          <a:pt x="198" y="280"/>
                        </a:lnTo>
                        <a:lnTo>
                          <a:pt x="214" y="280"/>
                        </a:lnTo>
                        <a:lnTo>
                          <a:pt x="231" y="271"/>
                        </a:lnTo>
                        <a:lnTo>
                          <a:pt x="239" y="269"/>
                        </a:lnTo>
                        <a:lnTo>
                          <a:pt x="245" y="252"/>
                        </a:lnTo>
                        <a:lnTo>
                          <a:pt x="253" y="241"/>
                        </a:lnTo>
                        <a:lnTo>
                          <a:pt x="266" y="227"/>
                        </a:lnTo>
                        <a:lnTo>
                          <a:pt x="270" y="218"/>
                        </a:lnTo>
                        <a:lnTo>
                          <a:pt x="270" y="207"/>
                        </a:lnTo>
                        <a:lnTo>
                          <a:pt x="282" y="199"/>
                        </a:lnTo>
                        <a:lnTo>
                          <a:pt x="288" y="190"/>
                        </a:lnTo>
                        <a:lnTo>
                          <a:pt x="292" y="182"/>
                        </a:lnTo>
                        <a:lnTo>
                          <a:pt x="296" y="182"/>
                        </a:lnTo>
                        <a:lnTo>
                          <a:pt x="315" y="165"/>
                        </a:lnTo>
                        <a:lnTo>
                          <a:pt x="315" y="182"/>
                        </a:lnTo>
                        <a:lnTo>
                          <a:pt x="311" y="188"/>
                        </a:lnTo>
                        <a:lnTo>
                          <a:pt x="315" y="196"/>
                        </a:lnTo>
                        <a:lnTo>
                          <a:pt x="329" y="199"/>
                        </a:lnTo>
                        <a:lnTo>
                          <a:pt x="336" y="199"/>
                        </a:lnTo>
                        <a:lnTo>
                          <a:pt x="344" y="190"/>
                        </a:lnTo>
                        <a:lnTo>
                          <a:pt x="350" y="182"/>
                        </a:lnTo>
                        <a:lnTo>
                          <a:pt x="350" y="174"/>
                        </a:lnTo>
                        <a:lnTo>
                          <a:pt x="356" y="165"/>
                        </a:lnTo>
                        <a:lnTo>
                          <a:pt x="356" y="157"/>
                        </a:lnTo>
                        <a:lnTo>
                          <a:pt x="362" y="146"/>
                        </a:lnTo>
                        <a:lnTo>
                          <a:pt x="366" y="140"/>
                        </a:lnTo>
                        <a:lnTo>
                          <a:pt x="375" y="140"/>
                        </a:lnTo>
                        <a:lnTo>
                          <a:pt x="395" y="140"/>
                        </a:lnTo>
                        <a:lnTo>
                          <a:pt x="410" y="129"/>
                        </a:lnTo>
                        <a:lnTo>
                          <a:pt x="424" y="112"/>
                        </a:lnTo>
                        <a:lnTo>
                          <a:pt x="439" y="106"/>
                        </a:lnTo>
                        <a:lnTo>
                          <a:pt x="453" y="92"/>
                        </a:lnTo>
                        <a:lnTo>
                          <a:pt x="463" y="70"/>
                        </a:lnTo>
                        <a:lnTo>
                          <a:pt x="484" y="45"/>
                        </a:lnTo>
                        <a:lnTo>
                          <a:pt x="498" y="34"/>
                        </a:lnTo>
                        <a:lnTo>
                          <a:pt x="511" y="22"/>
                        </a:lnTo>
                        <a:lnTo>
                          <a:pt x="525" y="8"/>
                        </a:lnTo>
                        <a:lnTo>
                          <a:pt x="502" y="0"/>
                        </a:lnTo>
                        <a:lnTo>
                          <a:pt x="478" y="0"/>
                        </a:lnTo>
                        <a:lnTo>
                          <a:pt x="455" y="14"/>
                        </a:lnTo>
                        <a:lnTo>
                          <a:pt x="443" y="22"/>
                        </a:lnTo>
                        <a:lnTo>
                          <a:pt x="424" y="28"/>
                        </a:lnTo>
                        <a:lnTo>
                          <a:pt x="403" y="31"/>
                        </a:lnTo>
                        <a:lnTo>
                          <a:pt x="391" y="36"/>
                        </a:lnTo>
                        <a:lnTo>
                          <a:pt x="366" y="50"/>
                        </a:lnTo>
                        <a:lnTo>
                          <a:pt x="350" y="59"/>
                        </a:lnTo>
                        <a:lnTo>
                          <a:pt x="334" y="67"/>
                        </a:lnTo>
                        <a:lnTo>
                          <a:pt x="315" y="73"/>
                        </a:lnTo>
                        <a:lnTo>
                          <a:pt x="296" y="81"/>
                        </a:lnTo>
                        <a:lnTo>
                          <a:pt x="278" y="92"/>
                        </a:lnTo>
                        <a:lnTo>
                          <a:pt x="264" y="106"/>
                        </a:lnTo>
                        <a:lnTo>
                          <a:pt x="253" y="120"/>
                        </a:lnTo>
                        <a:lnTo>
                          <a:pt x="241" y="132"/>
                        </a:lnTo>
                        <a:lnTo>
                          <a:pt x="231" y="140"/>
                        </a:lnTo>
                        <a:lnTo>
                          <a:pt x="210" y="157"/>
                        </a:lnTo>
                        <a:lnTo>
                          <a:pt x="189" y="174"/>
                        </a:lnTo>
                        <a:lnTo>
                          <a:pt x="163" y="190"/>
                        </a:lnTo>
                        <a:lnTo>
                          <a:pt x="146" y="215"/>
                        </a:lnTo>
                        <a:lnTo>
                          <a:pt x="126" y="235"/>
                        </a:lnTo>
                        <a:lnTo>
                          <a:pt x="109" y="246"/>
                        </a:lnTo>
                        <a:lnTo>
                          <a:pt x="91" y="271"/>
                        </a:lnTo>
                        <a:lnTo>
                          <a:pt x="80" y="288"/>
                        </a:lnTo>
                        <a:lnTo>
                          <a:pt x="64" y="305"/>
                        </a:lnTo>
                        <a:lnTo>
                          <a:pt x="49" y="316"/>
                        </a:lnTo>
                        <a:lnTo>
                          <a:pt x="33" y="327"/>
                        </a:lnTo>
                        <a:lnTo>
                          <a:pt x="0" y="389"/>
                        </a:lnTo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rnd">
                        <a:solidFill>
                          <a:schemeClr val="tx1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chemeClr val="bg2">
                              <a:alpha val="74998"/>
                            </a:scheme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en-US" sz="2000">
                      <a:solidFill>
                        <a:srgbClr val="EAEAEA"/>
                      </a:solidFill>
                      <a:latin typeface="Geneva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  <p:sp>
              <p:nvSpPr>
                <p:cNvPr id="3103" name="Freeform 31"/>
                <p:cNvSpPr>
                  <a:spLocks/>
                </p:cNvSpPr>
                <p:nvPr/>
              </p:nvSpPr>
              <p:spPr bwMode="ltGray">
                <a:xfrm>
                  <a:off x="3324" y="2815"/>
                  <a:ext cx="158" cy="378"/>
                </a:xfrm>
                <a:custGeom>
                  <a:avLst/>
                  <a:gdLst>
                    <a:gd name="T0" fmla="*/ 29 w 158"/>
                    <a:gd name="T1" fmla="*/ 117 h 378"/>
                    <a:gd name="T2" fmla="*/ 26 w 158"/>
                    <a:gd name="T3" fmla="*/ 193 h 378"/>
                    <a:gd name="T4" fmla="*/ 12 w 158"/>
                    <a:gd name="T5" fmla="*/ 240 h 378"/>
                    <a:gd name="T6" fmla="*/ 0 w 158"/>
                    <a:gd name="T7" fmla="*/ 285 h 378"/>
                    <a:gd name="T8" fmla="*/ 0 w 158"/>
                    <a:gd name="T9" fmla="*/ 318 h 378"/>
                    <a:gd name="T10" fmla="*/ 4 w 158"/>
                    <a:gd name="T11" fmla="*/ 346 h 378"/>
                    <a:gd name="T12" fmla="*/ 18 w 158"/>
                    <a:gd name="T13" fmla="*/ 371 h 378"/>
                    <a:gd name="T14" fmla="*/ 29 w 158"/>
                    <a:gd name="T15" fmla="*/ 374 h 378"/>
                    <a:gd name="T16" fmla="*/ 39 w 158"/>
                    <a:gd name="T17" fmla="*/ 374 h 378"/>
                    <a:gd name="T18" fmla="*/ 51 w 158"/>
                    <a:gd name="T19" fmla="*/ 377 h 378"/>
                    <a:gd name="T20" fmla="*/ 57 w 158"/>
                    <a:gd name="T21" fmla="*/ 357 h 378"/>
                    <a:gd name="T22" fmla="*/ 63 w 158"/>
                    <a:gd name="T23" fmla="*/ 307 h 378"/>
                    <a:gd name="T24" fmla="*/ 80 w 158"/>
                    <a:gd name="T25" fmla="*/ 274 h 378"/>
                    <a:gd name="T26" fmla="*/ 84 w 158"/>
                    <a:gd name="T27" fmla="*/ 223 h 378"/>
                    <a:gd name="T28" fmla="*/ 92 w 158"/>
                    <a:gd name="T29" fmla="*/ 204 h 378"/>
                    <a:gd name="T30" fmla="*/ 100 w 158"/>
                    <a:gd name="T31" fmla="*/ 190 h 378"/>
                    <a:gd name="T32" fmla="*/ 106 w 158"/>
                    <a:gd name="T33" fmla="*/ 154 h 378"/>
                    <a:gd name="T34" fmla="*/ 118 w 158"/>
                    <a:gd name="T35" fmla="*/ 131 h 378"/>
                    <a:gd name="T36" fmla="*/ 126 w 158"/>
                    <a:gd name="T37" fmla="*/ 114 h 378"/>
                    <a:gd name="T38" fmla="*/ 133 w 158"/>
                    <a:gd name="T39" fmla="*/ 101 h 378"/>
                    <a:gd name="T40" fmla="*/ 133 w 158"/>
                    <a:gd name="T41" fmla="*/ 92 h 378"/>
                    <a:gd name="T42" fmla="*/ 151 w 158"/>
                    <a:gd name="T43" fmla="*/ 73 h 378"/>
                    <a:gd name="T44" fmla="*/ 153 w 158"/>
                    <a:gd name="T45" fmla="*/ 42 h 378"/>
                    <a:gd name="T46" fmla="*/ 157 w 158"/>
                    <a:gd name="T47" fmla="*/ 22 h 378"/>
                    <a:gd name="T48" fmla="*/ 141 w 158"/>
                    <a:gd name="T49" fmla="*/ 14 h 378"/>
                    <a:gd name="T50" fmla="*/ 131 w 158"/>
                    <a:gd name="T51" fmla="*/ 0 h 378"/>
                    <a:gd name="T52" fmla="*/ 118 w 158"/>
                    <a:gd name="T53" fmla="*/ 14 h 378"/>
                    <a:gd name="T54" fmla="*/ 106 w 158"/>
                    <a:gd name="T55" fmla="*/ 47 h 378"/>
                    <a:gd name="T56" fmla="*/ 92 w 158"/>
                    <a:gd name="T57" fmla="*/ 70 h 378"/>
                    <a:gd name="T58" fmla="*/ 80 w 158"/>
                    <a:gd name="T59" fmla="*/ 89 h 378"/>
                    <a:gd name="T60" fmla="*/ 75 w 158"/>
                    <a:gd name="T61" fmla="*/ 89 h 378"/>
                    <a:gd name="T62" fmla="*/ 63 w 158"/>
                    <a:gd name="T63" fmla="*/ 101 h 378"/>
                    <a:gd name="T64" fmla="*/ 57 w 158"/>
                    <a:gd name="T65" fmla="*/ 112 h 378"/>
                    <a:gd name="T66" fmla="*/ 29 w 158"/>
                    <a:gd name="T67" fmla="*/ 117 h 3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58" h="378">
                      <a:moveTo>
                        <a:pt x="29" y="117"/>
                      </a:moveTo>
                      <a:lnTo>
                        <a:pt x="26" y="193"/>
                      </a:lnTo>
                      <a:lnTo>
                        <a:pt x="12" y="240"/>
                      </a:lnTo>
                      <a:lnTo>
                        <a:pt x="0" y="285"/>
                      </a:lnTo>
                      <a:lnTo>
                        <a:pt x="0" y="318"/>
                      </a:lnTo>
                      <a:lnTo>
                        <a:pt x="4" y="346"/>
                      </a:lnTo>
                      <a:lnTo>
                        <a:pt x="18" y="371"/>
                      </a:lnTo>
                      <a:lnTo>
                        <a:pt x="29" y="374"/>
                      </a:lnTo>
                      <a:lnTo>
                        <a:pt x="39" y="374"/>
                      </a:lnTo>
                      <a:lnTo>
                        <a:pt x="51" y="377"/>
                      </a:lnTo>
                      <a:lnTo>
                        <a:pt x="57" y="357"/>
                      </a:lnTo>
                      <a:lnTo>
                        <a:pt x="63" y="307"/>
                      </a:lnTo>
                      <a:lnTo>
                        <a:pt x="80" y="274"/>
                      </a:lnTo>
                      <a:lnTo>
                        <a:pt x="84" y="223"/>
                      </a:lnTo>
                      <a:lnTo>
                        <a:pt x="92" y="204"/>
                      </a:lnTo>
                      <a:lnTo>
                        <a:pt x="100" y="190"/>
                      </a:lnTo>
                      <a:lnTo>
                        <a:pt x="106" y="154"/>
                      </a:lnTo>
                      <a:lnTo>
                        <a:pt x="118" y="131"/>
                      </a:lnTo>
                      <a:lnTo>
                        <a:pt x="126" y="114"/>
                      </a:lnTo>
                      <a:lnTo>
                        <a:pt x="133" y="101"/>
                      </a:lnTo>
                      <a:lnTo>
                        <a:pt x="133" y="92"/>
                      </a:lnTo>
                      <a:lnTo>
                        <a:pt x="151" y="73"/>
                      </a:lnTo>
                      <a:lnTo>
                        <a:pt x="153" y="42"/>
                      </a:lnTo>
                      <a:lnTo>
                        <a:pt x="157" y="22"/>
                      </a:lnTo>
                      <a:lnTo>
                        <a:pt x="141" y="14"/>
                      </a:lnTo>
                      <a:lnTo>
                        <a:pt x="131" y="0"/>
                      </a:lnTo>
                      <a:lnTo>
                        <a:pt x="118" y="14"/>
                      </a:lnTo>
                      <a:lnTo>
                        <a:pt x="106" y="47"/>
                      </a:lnTo>
                      <a:lnTo>
                        <a:pt x="92" y="70"/>
                      </a:lnTo>
                      <a:lnTo>
                        <a:pt x="80" y="89"/>
                      </a:lnTo>
                      <a:lnTo>
                        <a:pt x="75" y="89"/>
                      </a:lnTo>
                      <a:lnTo>
                        <a:pt x="63" y="101"/>
                      </a:lnTo>
                      <a:lnTo>
                        <a:pt x="57" y="112"/>
                      </a:lnTo>
                      <a:lnTo>
                        <a:pt x="29" y="117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  <p:sp>
              <p:nvSpPr>
                <p:cNvPr id="3104" name="Freeform 32"/>
                <p:cNvSpPr>
                  <a:spLocks/>
                </p:cNvSpPr>
                <p:nvPr/>
              </p:nvSpPr>
              <p:spPr bwMode="ltGray">
                <a:xfrm>
                  <a:off x="2575" y="655"/>
                  <a:ext cx="2126" cy="1789"/>
                </a:xfrm>
                <a:custGeom>
                  <a:avLst/>
                  <a:gdLst>
                    <a:gd name="T0" fmla="*/ 124 w 2126"/>
                    <a:gd name="T1" fmla="*/ 750 h 1789"/>
                    <a:gd name="T2" fmla="*/ 142 w 2126"/>
                    <a:gd name="T3" fmla="*/ 619 h 1789"/>
                    <a:gd name="T4" fmla="*/ 214 w 2126"/>
                    <a:gd name="T5" fmla="*/ 544 h 1789"/>
                    <a:gd name="T6" fmla="*/ 296 w 2126"/>
                    <a:gd name="T7" fmla="*/ 508 h 1789"/>
                    <a:gd name="T8" fmla="*/ 319 w 2126"/>
                    <a:gd name="T9" fmla="*/ 432 h 1789"/>
                    <a:gd name="T10" fmla="*/ 424 w 2126"/>
                    <a:gd name="T11" fmla="*/ 365 h 1789"/>
                    <a:gd name="T12" fmla="*/ 492 w 2126"/>
                    <a:gd name="T13" fmla="*/ 271 h 1789"/>
                    <a:gd name="T14" fmla="*/ 461 w 2126"/>
                    <a:gd name="T15" fmla="*/ 223 h 1789"/>
                    <a:gd name="T16" fmla="*/ 467 w 2126"/>
                    <a:gd name="T17" fmla="*/ 179 h 1789"/>
                    <a:gd name="T18" fmla="*/ 399 w 2126"/>
                    <a:gd name="T19" fmla="*/ 243 h 1789"/>
                    <a:gd name="T20" fmla="*/ 377 w 2126"/>
                    <a:gd name="T21" fmla="*/ 371 h 1789"/>
                    <a:gd name="T22" fmla="*/ 331 w 2126"/>
                    <a:gd name="T23" fmla="*/ 410 h 1789"/>
                    <a:gd name="T24" fmla="*/ 307 w 2126"/>
                    <a:gd name="T25" fmla="*/ 343 h 1789"/>
                    <a:gd name="T26" fmla="*/ 243 w 2126"/>
                    <a:gd name="T27" fmla="*/ 374 h 1789"/>
                    <a:gd name="T28" fmla="*/ 226 w 2126"/>
                    <a:gd name="T29" fmla="*/ 324 h 1789"/>
                    <a:gd name="T30" fmla="*/ 227 w 2126"/>
                    <a:gd name="T31" fmla="*/ 273 h 1789"/>
                    <a:gd name="T32" fmla="*/ 296 w 2126"/>
                    <a:gd name="T33" fmla="*/ 240 h 1789"/>
                    <a:gd name="T34" fmla="*/ 340 w 2126"/>
                    <a:gd name="T35" fmla="*/ 153 h 1789"/>
                    <a:gd name="T36" fmla="*/ 412 w 2126"/>
                    <a:gd name="T37" fmla="*/ 53 h 1789"/>
                    <a:gd name="T38" fmla="*/ 511 w 2126"/>
                    <a:gd name="T39" fmla="*/ 25 h 1789"/>
                    <a:gd name="T40" fmla="*/ 642 w 2126"/>
                    <a:gd name="T41" fmla="*/ 103 h 1789"/>
                    <a:gd name="T42" fmla="*/ 595 w 2126"/>
                    <a:gd name="T43" fmla="*/ 223 h 1789"/>
                    <a:gd name="T44" fmla="*/ 642 w 2126"/>
                    <a:gd name="T45" fmla="*/ 285 h 1789"/>
                    <a:gd name="T46" fmla="*/ 682 w 2126"/>
                    <a:gd name="T47" fmla="*/ 215 h 1789"/>
                    <a:gd name="T48" fmla="*/ 859 w 2126"/>
                    <a:gd name="T49" fmla="*/ 187 h 1789"/>
                    <a:gd name="T50" fmla="*/ 1073 w 2126"/>
                    <a:gd name="T51" fmla="*/ 33 h 1789"/>
                    <a:gd name="T52" fmla="*/ 1406 w 2126"/>
                    <a:gd name="T53" fmla="*/ 103 h 1789"/>
                    <a:gd name="T54" fmla="*/ 2004 w 2126"/>
                    <a:gd name="T55" fmla="*/ 226 h 1789"/>
                    <a:gd name="T56" fmla="*/ 2057 w 2126"/>
                    <a:gd name="T57" fmla="*/ 298 h 1789"/>
                    <a:gd name="T58" fmla="*/ 2076 w 2126"/>
                    <a:gd name="T59" fmla="*/ 541 h 1789"/>
                    <a:gd name="T60" fmla="*/ 1901 w 2126"/>
                    <a:gd name="T61" fmla="*/ 346 h 1789"/>
                    <a:gd name="T62" fmla="*/ 1763 w 2126"/>
                    <a:gd name="T63" fmla="*/ 435 h 1789"/>
                    <a:gd name="T64" fmla="*/ 1954 w 2126"/>
                    <a:gd name="T65" fmla="*/ 775 h 1789"/>
                    <a:gd name="T66" fmla="*/ 1876 w 2126"/>
                    <a:gd name="T67" fmla="*/ 920 h 1789"/>
                    <a:gd name="T68" fmla="*/ 2003 w 2126"/>
                    <a:gd name="T69" fmla="*/ 1252 h 1789"/>
                    <a:gd name="T70" fmla="*/ 1874 w 2126"/>
                    <a:gd name="T71" fmla="*/ 1425 h 1789"/>
                    <a:gd name="T72" fmla="*/ 1841 w 2126"/>
                    <a:gd name="T73" fmla="*/ 1559 h 1789"/>
                    <a:gd name="T74" fmla="*/ 1833 w 2126"/>
                    <a:gd name="T75" fmla="*/ 1690 h 1789"/>
                    <a:gd name="T76" fmla="*/ 1789 w 2126"/>
                    <a:gd name="T77" fmla="*/ 1685 h 1789"/>
                    <a:gd name="T78" fmla="*/ 1658 w 2126"/>
                    <a:gd name="T79" fmla="*/ 1411 h 1789"/>
                    <a:gd name="T80" fmla="*/ 1472 w 2126"/>
                    <a:gd name="T81" fmla="*/ 1403 h 1789"/>
                    <a:gd name="T82" fmla="*/ 1359 w 2126"/>
                    <a:gd name="T83" fmla="*/ 1562 h 1789"/>
                    <a:gd name="T84" fmla="*/ 1128 w 2126"/>
                    <a:gd name="T85" fmla="*/ 1213 h 1789"/>
                    <a:gd name="T86" fmla="*/ 822 w 2126"/>
                    <a:gd name="T87" fmla="*/ 1091 h 1789"/>
                    <a:gd name="T88" fmla="*/ 1054 w 2126"/>
                    <a:gd name="T89" fmla="*/ 1308 h 1789"/>
                    <a:gd name="T90" fmla="*/ 784 w 2126"/>
                    <a:gd name="T91" fmla="*/ 1503 h 1789"/>
                    <a:gd name="T92" fmla="*/ 714 w 2126"/>
                    <a:gd name="T93" fmla="*/ 1319 h 1789"/>
                    <a:gd name="T94" fmla="*/ 601 w 2126"/>
                    <a:gd name="T95" fmla="*/ 1105 h 1789"/>
                    <a:gd name="T96" fmla="*/ 537 w 2126"/>
                    <a:gd name="T97" fmla="*/ 946 h 1789"/>
                    <a:gd name="T98" fmla="*/ 505 w 2126"/>
                    <a:gd name="T99" fmla="*/ 873 h 1789"/>
                    <a:gd name="T100" fmla="*/ 465 w 2126"/>
                    <a:gd name="T101" fmla="*/ 831 h 1789"/>
                    <a:gd name="T102" fmla="*/ 449 w 2126"/>
                    <a:gd name="T103" fmla="*/ 909 h 1789"/>
                    <a:gd name="T104" fmla="*/ 393 w 2126"/>
                    <a:gd name="T105" fmla="*/ 787 h 1789"/>
                    <a:gd name="T106" fmla="*/ 329 w 2126"/>
                    <a:gd name="T107" fmla="*/ 742 h 1789"/>
                    <a:gd name="T108" fmla="*/ 397 w 2126"/>
                    <a:gd name="T109" fmla="*/ 848 h 1789"/>
                    <a:gd name="T110" fmla="*/ 367 w 2126"/>
                    <a:gd name="T111" fmla="*/ 873 h 1789"/>
                    <a:gd name="T112" fmla="*/ 313 w 2126"/>
                    <a:gd name="T113" fmla="*/ 803 h 1789"/>
                    <a:gd name="T114" fmla="*/ 251 w 2126"/>
                    <a:gd name="T115" fmla="*/ 753 h 1789"/>
                    <a:gd name="T116" fmla="*/ 169 w 2126"/>
                    <a:gd name="T117" fmla="*/ 817 h 1789"/>
                    <a:gd name="T118" fmla="*/ 152 w 2126"/>
                    <a:gd name="T119" fmla="*/ 890 h 1789"/>
                    <a:gd name="T120" fmla="*/ 95 w 2126"/>
                    <a:gd name="T121" fmla="*/ 943 h 1789"/>
                    <a:gd name="T122" fmla="*/ 12 w 2126"/>
                    <a:gd name="T123" fmla="*/ 909 h 17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126" h="1789">
                      <a:moveTo>
                        <a:pt x="0" y="803"/>
                      </a:moveTo>
                      <a:lnTo>
                        <a:pt x="19" y="778"/>
                      </a:lnTo>
                      <a:lnTo>
                        <a:pt x="31" y="759"/>
                      </a:lnTo>
                      <a:lnTo>
                        <a:pt x="56" y="759"/>
                      </a:lnTo>
                      <a:lnTo>
                        <a:pt x="84" y="764"/>
                      </a:lnTo>
                      <a:lnTo>
                        <a:pt x="103" y="753"/>
                      </a:lnTo>
                      <a:lnTo>
                        <a:pt x="124" y="750"/>
                      </a:lnTo>
                      <a:lnTo>
                        <a:pt x="126" y="717"/>
                      </a:lnTo>
                      <a:lnTo>
                        <a:pt x="138" y="695"/>
                      </a:lnTo>
                      <a:lnTo>
                        <a:pt x="109" y="669"/>
                      </a:lnTo>
                      <a:lnTo>
                        <a:pt x="105" y="650"/>
                      </a:lnTo>
                      <a:lnTo>
                        <a:pt x="107" y="622"/>
                      </a:lnTo>
                      <a:lnTo>
                        <a:pt x="128" y="622"/>
                      </a:lnTo>
                      <a:lnTo>
                        <a:pt x="142" y="619"/>
                      </a:lnTo>
                      <a:lnTo>
                        <a:pt x="144" y="622"/>
                      </a:lnTo>
                      <a:lnTo>
                        <a:pt x="159" y="605"/>
                      </a:lnTo>
                      <a:lnTo>
                        <a:pt x="175" y="597"/>
                      </a:lnTo>
                      <a:lnTo>
                        <a:pt x="181" y="597"/>
                      </a:lnTo>
                      <a:lnTo>
                        <a:pt x="191" y="580"/>
                      </a:lnTo>
                      <a:lnTo>
                        <a:pt x="202" y="575"/>
                      </a:lnTo>
                      <a:lnTo>
                        <a:pt x="214" y="544"/>
                      </a:lnTo>
                      <a:lnTo>
                        <a:pt x="222" y="552"/>
                      </a:lnTo>
                      <a:lnTo>
                        <a:pt x="237" y="533"/>
                      </a:lnTo>
                      <a:lnTo>
                        <a:pt x="239" y="533"/>
                      </a:lnTo>
                      <a:lnTo>
                        <a:pt x="259" y="510"/>
                      </a:lnTo>
                      <a:lnTo>
                        <a:pt x="270" y="508"/>
                      </a:lnTo>
                      <a:lnTo>
                        <a:pt x="286" y="508"/>
                      </a:lnTo>
                      <a:lnTo>
                        <a:pt x="296" y="508"/>
                      </a:lnTo>
                      <a:lnTo>
                        <a:pt x="288" y="480"/>
                      </a:lnTo>
                      <a:lnTo>
                        <a:pt x="284" y="457"/>
                      </a:lnTo>
                      <a:lnTo>
                        <a:pt x="280" y="410"/>
                      </a:lnTo>
                      <a:lnTo>
                        <a:pt x="303" y="407"/>
                      </a:lnTo>
                      <a:lnTo>
                        <a:pt x="315" y="399"/>
                      </a:lnTo>
                      <a:lnTo>
                        <a:pt x="309" y="418"/>
                      </a:lnTo>
                      <a:lnTo>
                        <a:pt x="319" y="432"/>
                      </a:lnTo>
                      <a:lnTo>
                        <a:pt x="329" y="449"/>
                      </a:lnTo>
                      <a:lnTo>
                        <a:pt x="334" y="460"/>
                      </a:lnTo>
                      <a:lnTo>
                        <a:pt x="362" y="457"/>
                      </a:lnTo>
                      <a:lnTo>
                        <a:pt x="385" y="416"/>
                      </a:lnTo>
                      <a:lnTo>
                        <a:pt x="402" y="396"/>
                      </a:lnTo>
                      <a:lnTo>
                        <a:pt x="412" y="382"/>
                      </a:lnTo>
                      <a:lnTo>
                        <a:pt x="424" y="365"/>
                      </a:lnTo>
                      <a:lnTo>
                        <a:pt x="435" y="343"/>
                      </a:lnTo>
                      <a:lnTo>
                        <a:pt x="445" y="351"/>
                      </a:lnTo>
                      <a:lnTo>
                        <a:pt x="445" y="338"/>
                      </a:lnTo>
                      <a:lnTo>
                        <a:pt x="451" y="329"/>
                      </a:lnTo>
                      <a:lnTo>
                        <a:pt x="469" y="335"/>
                      </a:lnTo>
                      <a:lnTo>
                        <a:pt x="498" y="371"/>
                      </a:lnTo>
                      <a:lnTo>
                        <a:pt x="492" y="271"/>
                      </a:lnTo>
                      <a:lnTo>
                        <a:pt x="467" y="315"/>
                      </a:lnTo>
                      <a:lnTo>
                        <a:pt x="447" y="312"/>
                      </a:lnTo>
                      <a:lnTo>
                        <a:pt x="441" y="285"/>
                      </a:lnTo>
                      <a:lnTo>
                        <a:pt x="441" y="271"/>
                      </a:lnTo>
                      <a:lnTo>
                        <a:pt x="435" y="262"/>
                      </a:lnTo>
                      <a:lnTo>
                        <a:pt x="451" y="240"/>
                      </a:lnTo>
                      <a:lnTo>
                        <a:pt x="461" y="223"/>
                      </a:lnTo>
                      <a:lnTo>
                        <a:pt x="470" y="218"/>
                      </a:lnTo>
                      <a:lnTo>
                        <a:pt x="478" y="215"/>
                      </a:lnTo>
                      <a:lnTo>
                        <a:pt x="484" y="201"/>
                      </a:lnTo>
                      <a:lnTo>
                        <a:pt x="492" y="198"/>
                      </a:lnTo>
                      <a:lnTo>
                        <a:pt x="502" y="198"/>
                      </a:lnTo>
                      <a:lnTo>
                        <a:pt x="484" y="173"/>
                      </a:lnTo>
                      <a:lnTo>
                        <a:pt x="467" y="179"/>
                      </a:lnTo>
                      <a:lnTo>
                        <a:pt x="455" y="179"/>
                      </a:lnTo>
                      <a:lnTo>
                        <a:pt x="445" y="170"/>
                      </a:lnTo>
                      <a:lnTo>
                        <a:pt x="445" y="187"/>
                      </a:lnTo>
                      <a:lnTo>
                        <a:pt x="435" y="204"/>
                      </a:lnTo>
                      <a:lnTo>
                        <a:pt x="422" y="232"/>
                      </a:lnTo>
                      <a:lnTo>
                        <a:pt x="408" y="243"/>
                      </a:lnTo>
                      <a:lnTo>
                        <a:pt x="399" y="243"/>
                      </a:lnTo>
                      <a:lnTo>
                        <a:pt x="395" y="262"/>
                      </a:lnTo>
                      <a:lnTo>
                        <a:pt x="395" y="271"/>
                      </a:lnTo>
                      <a:lnTo>
                        <a:pt x="387" y="279"/>
                      </a:lnTo>
                      <a:lnTo>
                        <a:pt x="397" y="312"/>
                      </a:lnTo>
                      <a:lnTo>
                        <a:pt x="402" y="329"/>
                      </a:lnTo>
                      <a:lnTo>
                        <a:pt x="391" y="354"/>
                      </a:lnTo>
                      <a:lnTo>
                        <a:pt x="377" y="371"/>
                      </a:lnTo>
                      <a:lnTo>
                        <a:pt x="373" y="396"/>
                      </a:lnTo>
                      <a:lnTo>
                        <a:pt x="366" y="416"/>
                      </a:lnTo>
                      <a:lnTo>
                        <a:pt x="358" y="416"/>
                      </a:lnTo>
                      <a:lnTo>
                        <a:pt x="346" y="418"/>
                      </a:lnTo>
                      <a:lnTo>
                        <a:pt x="334" y="427"/>
                      </a:lnTo>
                      <a:lnTo>
                        <a:pt x="331" y="424"/>
                      </a:lnTo>
                      <a:lnTo>
                        <a:pt x="331" y="410"/>
                      </a:lnTo>
                      <a:lnTo>
                        <a:pt x="329" y="388"/>
                      </a:lnTo>
                      <a:lnTo>
                        <a:pt x="319" y="388"/>
                      </a:lnTo>
                      <a:lnTo>
                        <a:pt x="313" y="374"/>
                      </a:lnTo>
                      <a:lnTo>
                        <a:pt x="315" y="354"/>
                      </a:lnTo>
                      <a:lnTo>
                        <a:pt x="317" y="343"/>
                      </a:lnTo>
                      <a:lnTo>
                        <a:pt x="315" y="338"/>
                      </a:lnTo>
                      <a:lnTo>
                        <a:pt x="307" y="343"/>
                      </a:lnTo>
                      <a:lnTo>
                        <a:pt x="303" y="343"/>
                      </a:lnTo>
                      <a:lnTo>
                        <a:pt x="297" y="340"/>
                      </a:lnTo>
                      <a:lnTo>
                        <a:pt x="294" y="338"/>
                      </a:lnTo>
                      <a:lnTo>
                        <a:pt x="284" y="349"/>
                      </a:lnTo>
                      <a:lnTo>
                        <a:pt x="274" y="363"/>
                      </a:lnTo>
                      <a:lnTo>
                        <a:pt x="264" y="377"/>
                      </a:lnTo>
                      <a:lnTo>
                        <a:pt x="243" y="374"/>
                      </a:lnTo>
                      <a:lnTo>
                        <a:pt x="229" y="371"/>
                      </a:lnTo>
                      <a:lnTo>
                        <a:pt x="220" y="357"/>
                      </a:lnTo>
                      <a:lnTo>
                        <a:pt x="220" y="349"/>
                      </a:lnTo>
                      <a:lnTo>
                        <a:pt x="226" y="338"/>
                      </a:lnTo>
                      <a:lnTo>
                        <a:pt x="233" y="329"/>
                      </a:lnTo>
                      <a:lnTo>
                        <a:pt x="239" y="318"/>
                      </a:lnTo>
                      <a:lnTo>
                        <a:pt x="226" y="324"/>
                      </a:lnTo>
                      <a:lnTo>
                        <a:pt x="220" y="310"/>
                      </a:lnTo>
                      <a:lnTo>
                        <a:pt x="220" y="301"/>
                      </a:lnTo>
                      <a:lnTo>
                        <a:pt x="239" y="298"/>
                      </a:lnTo>
                      <a:lnTo>
                        <a:pt x="257" y="296"/>
                      </a:lnTo>
                      <a:lnTo>
                        <a:pt x="245" y="287"/>
                      </a:lnTo>
                      <a:lnTo>
                        <a:pt x="227" y="290"/>
                      </a:lnTo>
                      <a:lnTo>
                        <a:pt x="227" y="273"/>
                      </a:lnTo>
                      <a:lnTo>
                        <a:pt x="235" y="262"/>
                      </a:lnTo>
                      <a:lnTo>
                        <a:pt x="253" y="251"/>
                      </a:lnTo>
                      <a:lnTo>
                        <a:pt x="259" y="240"/>
                      </a:lnTo>
                      <a:lnTo>
                        <a:pt x="264" y="234"/>
                      </a:lnTo>
                      <a:lnTo>
                        <a:pt x="278" y="232"/>
                      </a:lnTo>
                      <a:lnTo>
                        <a:pt x="290" y="234"/>
                      </a:lnTo>
                      <a:lnTo>
                        <a:pt x="296" y="240"/>
                      </a:lnTo>
                      <a:lnTo>
                        <a:pt x="305" y="232"/>
                      </a:lnTo>
                      <a:lnTo>
                        <a:pt x="296" y="229"/>
                      </a:lnTo>
                      <a:lnTo>
                        <a:pt x="296" y="206"/>
                      </a:lnTo>
                      <a:lnTo>
                        <a:pt x="321" y="181"/>
                      </a:lnTo>
                      <a:lnTo>
                        <a:pt x="334" y="165"/>
                      </a:lnTo>
                      <a:lnTo>
                        <a:pt x="342" y="162"/>
                      </a:lnTo>
                      <a:lnTo>
                        <a:pt x="340" y="153"/>
                      </a:lnTo>
                      <a:lnTo>
                        <a:pt x="352" y="137"/>
                      </a:lnTo>
                      <a:lnTo>
                        <a:pt x="366" y="112"/>
                      </a:lnTo>
                      <a:lnTo>
                        <a:pt x="381" y="100"/>
                      </a:lnTo>
                      <a:lnTo>
                        <a:pt x="369" y="89"/>
                      </a:lnTo>
                      <a:lnTo>
                        <a:pt x="401" y="64"/>
                      </a:lnTo>
                      <a:lnTo>
                        <a:pt x="414" y="67"/>
                      </a:lnTo>
                      <a:lnTo>
                        <a:pt x="412" y="53"/>
                      </a:lnTo>
                      <a:lnTo>
                        <a:pt x="439" y="50"/>
                      </a:lnTo>
                      <a:lnTo>
                        <a:pt x="490" y="6"/>
                      </a:lnTo>
                      <a:lnTo>
                        <a:pt x="498" y="0"/>
                      </a:lnTo>
                      <a:lnTo>
                        <a:pt x="488" y="33"/>
                      </a:lnTo>
                      <a:lnTo>
                        <a:pt x="500" y="17"/>
                      </a:lnTo>
                      <a:lnTo>
                        <a:pt x="513" y="11"/>
                      </a:lnTo>
                      <a:lnTo>
                        <a:pt x="511" y="25"/>
                      </a:lnTo>
                      <a:lnTo>
                        <a:pt x="550" y="8"/>
                      </a:lnTo>
                      <a:lnTo>
                        <a:pt x="568" y="22"/>
                      </a:lnTo>
                      <a:lnTo>
                        <a:pt x="542" y="36"/>
                      </a:lnTo>
                      <a:lnTo>
                        <a:pt x="552" y="53"/>
                      </a:lnTo>
                      <a:lnTo>
                        <a:pt x="589" y="50"/>
                      </a:lnTo>
                      <a:lnTo>
                        <a:pt x="645" y="75"/>
                      </a:lnTo>
                      <a:lnTo>
                        <a:pt x="642" y="103"/>
                      </a:lnTo>
                      <a:lnTo>
                        <a:pt x="618" y="128"/>
                      </a:lnTo>
                      <a:lnTo>
                        <a:pt x="583" y="142"/>
                      </a:lnTo>
                      <a:lnTo>
                        <a:pt x="577" y="170"/>
                      </a:lnTo>
                      <a:lnTo>
                        <a:pt x="579" y="198"/>
                      </a:lnTo>
                      <a:lnTo>
                        <a:pt x="589" y="204"/>
                      </a:lnTo>
                      <a:lnTo>
                        <a:pt x="591" y="218"/>
                      </a:lnTo>
                      <a:lnTo>
                        <a:pt x="595" y="223"/>
                      </a:lnTo>
                      <a:lnTo>
                        <a:pt x="603" y="229"/>
                      </a:lnTo>
                      <a:lnTo>
                        <a:pt x="605" y="245"/>
                      </a:lnTo>
                      <a:lnTo>
                        <a:pt x="616" y="265"/>
                      </a:lnTo>
                      <a:lnTo>
                        <a:pt x="616" y="273"/>
                      </a:lnTo>
                      <a:lnTo>
                        <a:pt x="628" y="273"/>
                      </a:lnTo>
                      <a:lnTo>
                        <a:pt x="632" y="279"/>
                      </a:lnTo>
                      <a:lnTo>
                        <a:pt x="642" y="285"/>
                      </a:lnTo>
                      <a:lnTo>
                        <a:pt x="647" y="276"/>
                      </a:lnTo>
                      <a:lnTo>
                        <a:pt x="653" y="262"/>
                      </a:lnTo>
                      <a:lnTo>
                        <a:pt x="657" y="254"/>
                      </a:lnTo>
                      <a:lnTo>
                        <a:pt x="667" y="259"/>
                      </a:lnTo>
                      <a:lnTo>
                        <a:pt x="679" y="240"/>
                      </a:lnTo>
                      <a:lnTo>
                        <a:pt x="679" y="226"/>
                      </a:lnTo>
                      <a:lnTo>
                        <a:pt x="682" y="215"/>
                      </a:lnTo>
                      <a:lnTo>
                        <a:pt x="684" y="206"/>
                      </a:lnTo>
                      <a:lnTo>
                        <a:pt x="708" y="198"/>
                      </a:lnTo>
                      <a:lnTo>
                        <a:pt x="727" y="190"/>
                      </a:lnTo>
                      <a:lnTo>
                        <a:pt x="752" y="179"/>
                      </a:lnTo>
                      <a:lnTo>
                        <a:pt x="782" y="187"/>
                      </a:lnTo>
                      <a:lnTo>
                        <a:pt x="811" y="187"/>
                      </a:lnTo>
                      <a:lnTo>
                        <a:pt x="859" y="187"/>
                      </a:lnTo>
                      <a:lnTo>
                        <a:pt x="867" y="120"/>
                      </a:lnTo>
                      <a:lnTo>
                        <a:pt x="894" y="123"/>
                      </a:lnTo>
                      <a:lnTo>
                        <a:pt x="914" y="173"/>
                      </a:lnTo>
                      <a:lnTo>
                        <a:pt x="918" y="131"/>
                      </a:lnTo>
                      <a:lnTo>
                        <a:pt x="1007" y="8"/>
                      </a:lnTo>
                      <a:lnTo>
                        <a:pt x="1042" y="8"/>
                      </a:lnTo>
                      <a:lnTo>
                        <a:pt x="1073" y="33"/>
                      </a:lnTo>
                      <a:lnTo>
                        <a:pt x="1114" y="31"/>
                      </a:lnTo>
                      <a:lnTo>
                        <a:pt x="1168" y="75"/>
                      </a:lnTo>
                      <a:lnTo>
                        <a:pt x="1231" y="100"/>
                      </a:lnTo>
                      <a:lnTo>
                        <a:pt x="1275" y="95"/>
                      </a:lnTo>
                      <a:lnTo>
                        <a:pt x="1334" y="123"/>
                      </a:lnTo>
                      <a:lnTo>
                        <a:pt x="1382" y="123"/>
                      </a:lnTo>
                      <a:lnTo>
                        <a:pt x="1406" y="103"/>
                      </a:lnTo>
                      <a:lnTo>
                        <a:pt x="1460" y="103"/>
                      </a:lnTo>
                      <a:lnTo>
                        <a:pt x="1489" y="126"/>
                      </a:lnTo>
                      <a:lnTo>
                        <a:pt x="1563" y="126"/>
                      </a:lnTo>
                      <a:lnTo>
                        <a:pt x="1625" y="162"/>
                      </a:lnTo>
                      <a:lnTo>
                        <a:pt x="1736" y="156"/>
                      </a:lnTo>
                      <a:lnTo>
                        <a:pt x="1917" y="173"/>
                      </a:lnTo>
                      <a:lnTo>
                        <a:pt x="2004" y="226"/>
                      </a:lnTo>
                      <a:lnTo>
                        <a:pt x="2078" y="259"/>
                      </a:lnTo>
                      <a:lnTo>
                        <a:pt x="2125" y="287"/>
                      </a:lnTo>
                      <a:lnTo>
                        <a:pt x="2111" y="296"/>
                      </a:lnTo>
                      <a:lnTo>
                        <a:pt x="2078" y="273"/>
                      </a:lnTo>
                      <a:lnTo>
                        <a:pt x="2003" y="265"/>
                      </a:lnTo>
                      <a:lnTo>
                        <a:pt x="2024" y="287"/>
                      </a:lnTo>
                      <a:lnTo>
                        <a:pt x="2057" y="298"/>
                      </a:lnTo>
                      <a:lnTo>
                        <a:pt x="2047" y="335"/>
                      </a:lnTo>
                      <a:lnTo>
                        <a:pt x="2012" y="357"/>
                      </a:lnTo>
                      <a:lnTo>
                        <a:pt x="2001" y="393"/>
                      </a:lnTo>
                      <a:lnTo>
                        <a:pt x="2047" y="427"/>
                      </a:lnTo>
                      <a:lnTo>
                        <a:pt x="2080" y="471"/>
                      </a:lnTo>
                      <a:lnTo>
                        <a:pt x="2098" y="536"/>
                      </a:lnTo>
                      <a:lnTo>
                        <a:pt x="2076" y="541"/>
                      </a:lnTo>
                      <a:lnTo>
                        <a:pt x="2030" y="522"/>
                      </a:lnTo>
                      <a:lnTo>
                        <a:pt x="1981" y="474"/>
                      </a:lnTo>
                      <a:lnTo>
                        <a:pt x="1962" y="449"/>
                      </a:lnTo>
                      <a:lnTo>
                        <a:pt x="1950" y="416"/>
                      </a:lnTo>
                      <a:lnTo>
                        <a:pt x="1938" y="365"/>
                      </a:lnTo>
                      <a:lnTo>
                        <a:pt x="1919" y="349"/>
                      </a:lnTo>
                      <a:lnTo>
                        <a:pt x="1901" y="346"/>
                      </a:lnTo>
                      <a:lnTo>
                        <a:pt x="1886" y="351"/>
                      </a:lnTo>
                      <a:lnTo>
                        <a:pt x="1903" y="391"/>
                      </a:lnTo>
                      <a:lnTo>
                        <a:pt x="1857" y="396"/>
                      </a:lnTo>
                      <a:lnTo>
                        <a:pt x="1835" y="377"/>
                      </a:lnTo>
                      <a:lnTo>
                        <a:pt x="1794" y="388"/>
                      </a:lnTo>
                      <a:lnTo>
                        <a:pt x="1763" y="418"/>
                      </a:lnTo>
                      <a:lnTo>
                        <a:pt x="1763" y="435"/>
                      </a:lnTo>
                      <a:lnTo>
                        <a:pt x="1775" y="463"/>
                      </a:lnTo>
                      <a:lnTo>
                        <a:pt x="1824" y="471"/>
                      </a:lnTo>
                      <a:lnTo>
                        <a:pt x="1863" y="505"/>
                      </a:lnTo>
                      <a:lnTo>
                        <a:pt x="1929" y="597"/>
                      </a:lnTo>
                      <a:lnTo>
                        <a:pt x="1956" y="658"/>
                      </a:lnTo>
                      <a:lnTo>
                        <a:pt x="1960" y="722"/>
                      </a:lnTo>
                      <a:lnTo>
                        <a:pt x="1954" y="775"/>
                      </a:lnTo>
                      <a:lnTo>
                        <a:pt x="1938" y="775"/>
                      </a:lnTo>
                      <a:lnTo>
                        <a:pt x="1921" y="756"/>
                      </a:lnTo>
                      <a:lnTo>
                        <a:pt x="1896" y="781"/>
                      </a:lnTo>
                      <a:lnTo>
                        <a:pt x="1870" y="803"/>
                      </a:lnTo>
                      <a:lnTo>
                        <a:pt x="1866" y="840"/>
                      </a:lnTo>
                      <a:lnTo>
                        <a:pt x="1894" y="884"/>
                      </a:lnTo>
                      <a:lnTo>
                        <a:pt x="1876" y="920"/>
                      </a:lnTo>
                      <a:lnTo>
                        <a:pt x="1870" y="982"/>
                      </a:lnTo>
                      <a:lnTo>
                        <a:pt x="1903" y="1021"/>
                      </a:lnTo>
                      <a:lnTo>
                        <a:pt x="1940" y="1032"/>
                      </a:lnTo>
                      <a:lnTo>
                        <a:pt x="1979" y="1074"/>
                      </a:lnTo>
                      <a:lnTo>
                        <a:pt x="2012" y="1130"/>
                      </a:lnTo>
                      <a:lnTo>
                        <a:pt x="2014" y="1213"/>
                      </a:lnTo>
                      <a:lnTo>
                        <a:pt x="2003" y="1252"/>
                      </a:lnTo>
                      <a:lnTo>
                        <a:pt x="1968" y="1286"/>
                      </a:lnTo>
                      <a:lnTo>
                        <a:pt x="1925" y="1303"/>
                      </a:lnTo>
                      <a:lnTo>
                        <a:pt x="1898" y="1328"/>
                      </a:lnTo>
                      <a:lnTo>
                        <a:pt x="1882" y="1314"/>
                      </a:lnTo>
                      <a:lnTo>
                        <a:pt x="1868" y="1328"/>
                      </a:lnTo>
                      <a:lnTo>
                        <a:pt x="1864" y="1389"/>
                      </a:lnTo>
                      <a:lnTo>
                        <a:pt x="1874" y="1425"/>
                      </a:lnTo>
                      <a:lnTo>
                        <a:pt x="1917" y="1467"/>
                      </a:lnTo>
                      <a:lnTo>
                        <a:pt x="1934" y="1509"/>
                      </a:lnTo>
                      <a:lnTo>
                        <a:pt x="1948" y="1531"/>
                      </a:lnTo>
                      <a:lnTo>
                        <a:pt x="1944" y="1576"/>
                      </a:lnTo>
                      <a:lnTo>
                        <a:pt x="1917" y="1612"/>
                      </a:lnTo>
                      <a:lnTo>
                        <a:pt x="1888" y="1612"/>
                      </a:lnTo>
                      <a:lnTo>
                        <a:pt x="1841" y="1559"/>
                      </a:lnTo>
                      <a:lnTo>
                        <a:pt x="1808" y="1540"/>
                      </a:lnTo>
                      <a:lnTo>
                        <a:pt x="1794" y="1529"/>
                      </a:lnTo>
                      <a:lnTo>
                        <a:pt x="1781" y="1556"/>
                      </a:lnTo>
                      <a:lnTo>
                        <a:pt x="1785" y="1596"/>
                      </a:lnTo>
                      <a:lnTo>
                        <a:pt x="1796" y="1626"/>
                      </a:lnTo>
                      <a:lnTo>
                        <a:pt x="1804" y="1674"/>
                      </a:lnTo>
                      <a:lnTo>
                        <a:pt x="1833" y="1690"/>
                      </a:lnTo>
                      <a:lnTo>
                        <a:pt x="1824" y="1715"/>
                      </a:lnTo>
                      <a:lnTo>
                        <a:pt x="1826" y="1752"/>
                      </a:lnTo>
                      <a:lnTo>
                        <a:pt x="1835" y="1788"/>
                      </a:lnTo>
                      <a:lnTo>
                        <a:pt x="1816" y="1785"/>
                      </a:lnTo>
                      <a:lnTo>
                        <a:pt x="1794" y="1743"/>
                      </a:lnTo>
                      <a:lnTo>
                        <a:pt x="1796" y="1699"/>
                      </a:lnTo>
                      <a:lnTo>
                        <a:pt x="1789" y="1685"/>
                      </a:lnTo>
                      <a:lnTo>
                        <a:pt x="1781" y="1635"/>
                      </a:lnTo>
                      <a:lnTo>
                        <a:pt x="1771" y="1621"/>
                      </a:lnTo>
                      <a:lnTo>
                        <a:pt x="1767" y="1551"/>
                      </a:lnTo>
                      <a:lnTo>
                        <a:pt x="1754" y="1509"/>
                      </a:lnTo>
                      <a:lnTo>
                        <a:pt x="1730" y="1470"/>
                      </a:lnTo>
                      <a:lnTo>
                        <a:pt x="1688" y="1448"/>
                      </a:lnTo>
                      <a:lnTo>
                        <a:pt x="1658" y="1411"/>
                      </a:lnTo>
                      <a:lnTo>
                        <a:pt x="1647" y="1384"/>
                      </a:lnTo>
                      <a:lnTo>
                        <a:pt x="1625" y="1353"/>
                      </a:lnTo>
                      <a:lnTo>
                        <a:pt x="1592" y="1283"/>
                      </a:lnTo>
                      <a:lnTo>
                        <a:pt x="1563" y="1289"/>
                      </a:lnTo>
                      <a:lnTo>
                        <a:pt x="1524" y="1322"/>
                      </a:lnTo>
                      <a:lnTo>
                        <a:pt x="1507" y="1350"/>
                      </a:lnTo>
                      <a:lnTo>
                        <a:pt x="1472" y="1403"/>
                      </a:lnTo>
                      <a:lnTo>
                        <a:pt x="1446" y="1459"/>
                      </a:lnTo>
                      <a:lnTo>
                        <a:pt x="1437" y="1478"/>
                      </a:lnTo>
                      <a:lnTo>
                        <a:pt x="1446" y="1543"/>
                      </a:lnTo>
                      <a:lnTo>
                        <a:pt x="1445" y="1607"/>
                      </a:lnTo>
                      <a:lnTo>
                        <a:pt x="1413" y="1651"/>
                      </a:lnTo>
                      <a:lnTo>
                        <a:pt x="1396" y="1654"/>
                      </a:lnTo>
                      <a:lnTo>
                        <a:pt x="1359" y="1562"/>
                      </a:lnTo>
                      <a:lnTo>
                        <a:pt x="1330" y="1498"/>
                      </a:lnTo>
                      <a:lnTo>
                        <a:pt x="1272" y="1375"/>
                      </a:lnTo>
                      <a:lnTo>
                        <a:pt x="1270" y="1328"/>
                      </a:lnTo>
                      <a:lnTo>
                        <a:pt x="1256" y="1305"/>
                      </a:lnTo>
                      <a:lnTo>
                        <a:pt x="1246" y="1336"/>
                      </a:lnTo>
                      <a:lnTo>
                        <a:pt x="1196" y="1266"/>
                      </a:lnTo>
                      <a:lnTo>
                        <a:pt x="1128" y="1213"/>
                      </a:lnTo>
                      <a:lnTo>
                        <a:pt x="1085" y="1225"/>
                      </a:lnTo>
                      <a:lnTo>
                        <a:pt x="1023" y="1219"/>
                      </a:lnTo>
                      <a:lnTo>
                        <a:pt x="993" y="1180"/>
                      </a:lnTo>
                      <a:lnTo>
                        <a:pt x="960" y="1185"/>
                      </a:lnTo>
                      <a:lnTo>
                        <a:pt x="914" y="1169"/>
                      </a:lnTo>
                      <a:lnTo>
                        <a:pt x="817" y="1038"/>
                      </a:lnTo>
                      <a:lnTo>
                        <a:pt x="822" y="1091"/>
                      </a:lnTo>
                      <a:lnTo>
                        <a:pt x="852" y="1166"/>
                      </a:lnTo>
                      <a:lnTo>
                        <a:pt x="885" y="1219"/>
                      </a:lnTo>
                      <a:lnTo>
                        <a:pt x="920" y="1247"/>
                      </a:lnTo>
                      <a:lnTo>
                        <a:pt x="958" y="1225"/>
                      </a:lnTo>
                      <a:lnTo>
                        <a:pt x="990" y="1225"/>
                      </a:lnTo>
                      <a:lnTo>
                        <a:pt x="1030" y="1272"/>
                      </a:lnTo>
                      <a:lnTo>
                        <a:pt x="1054" y="1308"/>
                      </a:lnTo>
                      <a:lnTo>
                        <a:pt x="1050" y="1331"/>
                      </a:lnTo>
                      <a:lnTo>
                        <a:pt x="980" y="1434"/>
                      </a:lnTo>
                      <a:lnTo>
                        <a:pt x="933" y="1473"/>
                      </a:lnTo>
                      <a:lnTo>
                        <a:pt x="836" y="1523"/>
                      </a:lnTo>
                      <a:lnTo>
                        <a:pt x="807" y="1540"/>
                      </a:lnTo>
                      <a:lnTo>
                        <a:pt x="789" y="1523"/>
                      </a:lnTo>
                      <a:lnTo>
                        <a:pt x="784" y="1503"/>
                      </a:lnTo>
                      <a:lnTo>
                        <a:pt x="782" y="1473"/>
                      </a:lnTo>
                      <a:lnTo>
                        <a:pt x="774" y="1442"/>
                      </a:lnTo>
                      <a:lnTo>
                        <a:pt x="760" y="1417"/>
                      </a:lnTo>
                      <a:lnTo>
                        <a:pt x="749" y="1395"/>
                      </a:lnTo>
                      <a:lnTo>
                        <a:pt x="731" y="1364"/>
                      </a:lnTo>
                      <a:lnTo>
                        <a:pt x="721" y="1344"/>
                      </a:lnTo>
                      <a:lnTo>
                        <a:pt x="714" y="1319"/>
                      </a:lnTo>
                      <a:lnTo>
                        <a:pt x="700" y="1297"/>
                      </a:lnTo>
                      <a:lnTo>
                        <a:pt x="679" y="1241"/>
                      </a:lnTo>
                      <a:lnTo>
                        <a:pt x="667" y="1219"/>
                      </a:lnTo>
                      <a:lnTo>
                        <a:pt x="651" y="1188"/>
                      </a:lnTo>
                      <a:lnTo>
                        <a:pt x="626" y="1146"/>
                      </a:lnTo>
                      <a:lnTo>
                        <a:pt x="612" y="1121"/>
                      </a:lnTo>
                      <a:lnTo>
                        <a:pt x="601" y="1105"/>
                      </a:lnTo>
                      <a:lnTo>
                        <a:pt x="587" y="1068"/>
                      </a:lnTo>
                      <a:lnTo>
                        <a:pt x="628" y="1035"/>
                      </a:lnTo>
                      <a:lnTo>
                        <a:pt x="645" y="962"/>
                      </a:lnTo>
                      <a:lnTo>
                        <a:pt x="607" y="943"/>
                      </a:lnTo>
                      <a:lnTo>
                        <a:pt x="554" y="954"/>
                      </a:lnTo>
                      <a:lnTo>
                        <a:pt x="542" y="946"/>
                      </a:lnTo>
                      <a:lnTo>
                        <a:pt x="537" y="946"/>
                      </a:lnTo>
                      <a:lnTo>
                        <a:pt x="529" y="946"/>
                      </a:lnTo>
                      <a:lnTo>
                        <a:pt x="523" y="946"/>
                      </a:lnTo>
                      <a:lnTo>
                        <a:pt x="521" y="932"/>
                      </a:lnTo>
                      <a:lnTo>
                        <a:pt x="517" y="920"/>
                      </a:lnTo>
                      <a:lnTo>
                        <a:pt x="517" y="898"/>
                      </a:lnTo>
                      <a:lnTo>
                        <a:pt x="507" y="887"/>
                      </a:lnTo>
                      <a:lnTo>
                        <a:pt x="505" y="873"/>
                      </a:lnTo>
                      <a:lnTo>
                        <a:pt x="500" y="870"/>
                      </a:lnTo>
                      <a:lnTo>
                        <a:pt x="494" y="859"/>
                      </a:lnTo>
                      <a:lnTo>
                        <a:pt x="492" y="848"/>
                      </a:lnTo>
                      <a:lnTo>
                        <a:pt x="488" y="837"/>
                      </a:lnTo>
                      <a:lnTo>
                        <a:pt x="484" y="831"/>
                      </a:lnTo>
                      <a:lnTo>
                        <a:pt x="472" y="831"/>
                      </a:lnTo>
                      <a:lnTo>
                        <a:pt x="465" y="831"/>
                      </a:lnTo>
                      <a:lnTo>
                        <a:pt x="461" y="831"/>
                      </a:lnTo>
                      <a:lnTo>
                        <a:pt x="459" y="845"/>
                      </a:lnTo>
                      <a:lnTo>
                        <a:pt x="459" y="859"/>
                      </a:lnTo>
                      <a:lnTo>
                        <a:pt x="459" y="876"/>
                      </a:lnTo>
                      <a:lnTo>
                        <a:pt x="459" y="893"/>
                      </a:lnTo>
                      <a:lnTo>
                        <a:pt x="459" y="904"/>
                      </a:lnTo>
                      <a:lnTo>
                        <a:pt x="449" y="909"/>
                      </a:lnTo>
                      <a:lnTo>
                        <a:pt x="441" y="920"/>
                      </a:lnTo>
                      <a:lnTo>
                        <a:pt x="430" y="904"/>
                      </a:lnTo>
                      <a:lnTo>
                        <a:pt x="422" y="881"/>
                      </a:lnTo>
                      <a:lnTo>
                        <a:pt x="424" y="856"/>
                      </a:lnTo>
                      <a:lnTo>
                        <a:pt x="412" y="823"/>
                      </a:lnTo>
                      <a:lnTo>
                        <a:pt x="406" y="801"/>
                      </a:lnTo>
                      <a:lnTo>
                        <a:pt x="393" y="787"/>
                      </a:lnTo>
                      <a:lnTo>
                        <a:pt x="377" y="773"/>
                      </a:lnTo>
                      <a:lnTo>
                        <a:pt x="369" y="753"/>
                      </a:lnTo>
                      <a:lnTo>
                        <a:pt x="364" y="739"/>
                      </a:lnTo>
                      <a:lnTo>
                        <a:pt x="350" y="736"/>
                      </a:lnTo>
                      <a:lnTo>
                        <a:pt x="346" y="728"/>
                      </a:lnTo>
                      <a:lnTo>
                        <a:pt x="336" y="728"/>
                      </a:lnTo>
                      <a:lnTo>
                        <a:pt x="329" y="742"/>
                      </a:lnTo>
                      <a:lnTo>
                        <a:pt x="321" y="753"/>
                      </a:lnTo>
                      <a:lnTo>
                        <a:pt x="338" y="767"/>
                      </a:lnTo>
                      <a:lnTo>
                        <a:pt x="348" y="787"/>
                      </a:lnTo>
                      <a:lnTo>
                        <a:pt x="366" y="812"/>
                      </a:lnTo>
                      <a:lnTo>
                        <a:pt x="373" y="823"/>
                      </a:lnTo>
                      <a:lnTo>
                        <a:pt x="387" y="831"/>
                      </a:lnTo>
                      <a:lnTo>
                        <a:pt x="397" y="848"/>
                      </a:lnTo>
                      <a:lnTo>
                        <a:pt x="385" y="868"/>
                      </a:lnTo>
                      <a:lnTo>
                        <a:pt x="383" y="859"/>
                      </a:lnTo>
                      <a:lnTo>
                        <a:pt x="383" y="848"/>
                      </a:lnTo>
                      <a:lnTo>
                        <a:pt x="377" y="873"/>
                      </a:lnTo>
                      <a:lnTo>
                        <a:pt x="375" y="895"/>
                      </a:lnTo>
                      <a:lnTo>
                        <a:pt x="364" y="901"/>
                      </a:lnTo>
                      <a:lnTo>
                        <a:pt x="367" y="873"/>
                      </a:lnTo>
                      <a:lnTo>
                        <a:pt x="366" y="859"/>
                      </a:lnTo>
                      <a:lnTo>
                        <a:pt x="352" y="851"/>
                      </a:lnTo>
                      <a:lnTo>
                        <a:pt x="346" y="845"/>
                      </a:lnTo>
                      <a:lnTo>
                        <a:pt x="340" y="834"/>
                      </a:lnTo>
                      <a:lnTo>
                        <a:pt x="329" y="828"/>
                      </a:lnTo>
                      <a:lnTo>
                        <a:pt x="321" y="820"/>
                      </a:lnTo>
                      <a:lnTo>
                        <a:pt x="313" y="803"/>
                      </a:lnTo>
                      <a:lnTo>
                        <a:pt x="303" y="795"/>
                      </a:lnTo>
                      <a:lnTo>
                        <a:pt x="297" y="778"/>
                      </a:lnTo>
                      <a:lnTo>
                        <a:pt x="296" y="764"/>
                      </a:lnTo>
                      <a:lnTo>
                        <a:pt x="288" y="759"/>
                      </a:lnTo>
                      <a:lnTo>
                        <a:pt x="280" y="750"/>
                      </a:lnTo>
                      <a:lnTo>
                        <a:pt x="264" y="750"/>
                      </a:lnTo>
                      <a:lnTo>
                        <a:pt x="251" y="753"/>
                      </a:lnTo>
                      <a:lnTo>
                        <a:pt x="235" y="750"/>
                      </a:lnTo>
                      <a:lnTo>
                        <a:pt x="208" y="753"/>
                      </a:lnTo>
                      <a:lnTo>
                        <a:pt x="189" y="756"/>
                      </a:lnTo>
                      <a:lnTo>
                        <a:pt x="183" y="762"/>
                      </a:lnTo>
                      <a:lnTo>
                        <a:pt x="181" y="778"/>
                      </a:lnTo>
                      <a:lnTo>
                        <a:pt x="181" y="798"/>
                      </a:lnTo>
                      <a:lnTo>
                        <a:pt x="169" y="817"/>
                      </a:lnTo>
                      <a:lnTo>
                        <a:pt x="161" y="826"/>
                      </a:lnTo>
                      <a:lnTo>
                        <a:pt x="157" y="831"/>
                      </a:lnTo>
                      <a:lnTo>
                        <a:pt x="152" y="845"/>
                      </a:lnTo>
                      <a:lnTo>
                        <a:pt x="148" y="856"/>
                      </a:lnTo>
                      <a:lnTo>
                        <a:pt x="154" y="865"/>
                      </a:lnTo>
                      <a:lnTo>
                        <a:pt x="154" y="881"/>
                      </a:lnTo>
                      <a:lnTo>
                        <a:pt x="152" y="890"/>
                      </a:lnTo>
                      <a:lnTo>
                        <a:pt x="148" y="901"/>
                      </a:lnTo>
                      <a:lnTo>
                        <a:pt x="138" y="920"/>
                      </a:lnTo>
                      <a:lnTo>
                        <a:pt x="132" y="912"/>
                      </a:lnTo>
                      <a:lnTo>
                        <a:pt x="126" y="918"/>
                      </a:lnTo>
                      <a:lnTo>
                        <a:pt x="119" y="926"/>
                      </a:lnTo>
                      <a:lnTo>
                        <a:pt x="107" y="929"/>
                      </a:lnTo>
                      <a:lnTo>
                        <a:pt x="95" y="943"/>
                      </a:lnTo>
                      <a:lnTo>
                        <a:pt x="84" y="946"/>
                      </a:lnTo>
                      <a:lnTo>
                        <a:pt x="72" y="946"/>
                      </a:lnTo>
                      <a:lnTo>
                        <a:pt x="60" y="946"/>
                      </a:lnTo>
                      <a:lnTo>
                        <a:pt x="35" y="954"/>
                      </a:lnTo>
                      <a:lnTo>
                        <a:pt x="23" y="954"/>
                      </a:lnTo>
                      <a:lnTo>
                        <a:pt x="17" y="934"/>
                      </a:lnTo>
                      <a:lnTo>
                        <a:pt x="12" y="909"/>
                      </a:lnTo>
                      <a:lnTo>
                        <a:pt x="8" y="887"/>
                      </a:lnTo>
                      <a:lnTo>
                        <a:pt x="6" y="865"/>
                      </a:lnTo>
                      <a:lnTo>
                        <a:pt x="6" y="837"/>
                      </a:lnTo>
                      <a:lnTo>
                        <a:pt x="0" y="803"/>
                      </a:ln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rnd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000">
                    <a:solidFill>
                      <a:srgbClr val="EAEAEA"/>
                    </a:solidFill>
                    <a:latin typeface="Geneva" charset="0"/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</p:grpSp>
        <p:grpSp>
          <p:nvGrpSpPr>
            <p:cNvPr id="1033" name="Group 33"/>
            <p:cNvGrpSpPr>
              <a:grpSpLocks/>
            </p:cNvGrpSpPr>
            <p:nvPr/>
          </p:nvGrpSpPr>
          <p:grpSpPr bwMode="auto">
            <a:xfrm>
              <a:off x="92" y="615"/>
              <a:ext cx="1865" cy="3311"/>
              <a:chOff x="92" y="615"/>
              <a:chExt cx="1865" cy="3311"/>
            </a:xfrm>
          </p:grpSpPr>
          <p:sp>
            <p:nvSpPr>
              <p:cNvPr id="3106" name="Freeform 34"/>
              <p:cNvSpPr>
                <a:spLocks/>
              </p:cNvSpPr>
              <p:nvPr/>
            </p:nvSpPr>
            <p:spPr bwMode="ltGray">
              <a:xfrm>
                <a:off x="92" y="761"/>
                <a:ext cx="1262" cy="1550"/>
              </a:xfrm>
              <a:custGeom>
                <a:avLst/>
                <a:gdLst>
                  <a:gd name="T0" fmla="*/ 101 w 1262"/>
                  <a:gd name="T1" fmla="*/ 290 h 1550"/>
                  <a:gd name="T2" fmla="*/ 82 w 1262"/>
                  <a:gd name="T3" fmla="*/ 203 h 1550"/>
                  <a:gd name="T4" fmla="*/ 181 w 1262"/>
                  <a:gd name="T5" fmla="*/ 131 h 1550"/>
                  <a:gd name="T6" fmla="*/ 225 w 1262"/>
                  <a:gd name="T7" fmla="*/ 75 h 1550"/>
                  <a:gd name="T8" fmla="*/ 303 w 1262"/>
                  <a:gd name="T9" fmla="*/ 64 h 1550"/>
                  <a:gd name="T10" fmla="*/ 544 w 1262"/>
                  <a:gd name="T11" fmla="*/ 67 h 1550"/>
                  <a:gd name="T12" fmla="*/ 666 w 1262"/>
                  <a:gd name="T13" fmla="*/ 95 h 1550"/>
                  <a:gd name="T14" fmla="*/ 620 w 1262"/>
                  <a:gd name="T15" fmla="*/ 92 h 1550"/>
                  <a:gd name="T16" fmla="*/ 589 w 1262"/>
                  <a:gd name="T17" fmla="*/ 3 h 1550"/>
                  <a:gd name="T18" fmla="*/ 649 w 1262"/>
                  <a:gd name="T19" fmla="*/ 0 h 1550"/>
                  <a:gd name="T20" fmla="*/ 696 w 1262"/>
                  <a:gd name="T21" fmla="*/ 39 h 1550"/>
                  <a:gd name="T22" fmla="*/ 767 w 1262"/>
                  <a:gd name="T23" fmla="*/ 103 h 1550"/>
                  <a:gd name="T24" fmla="*/ 754 w 1262"/>
                  <a:gd name="T25" fmla="*/ 33 h 1550"/>
                  <a:gd name="T26" fmla="*/ 884 w 1262"/>
                  <a:gd name="T27" fmla="*/ 100 h 1550"/>
                  <a:gd name="T28" fmla="*/ 886 w 1262"/>
                  <a:gd name="T29" fmla="*/ 128 h 1550"/>
                  <a:gd name="T30" fmla="*/ 847 w 1262"/>
                  <a:gd name="T31" fmla="*/ 198 h 1550"/>
                  <a:gd name="T32" fmla="*/ 814 w 1262"/>
                  <a:gd name="T33" fmla="*/ 312 h 1550"/>
                  <a:gd name="T34" fmla="*/ 935 w 1262"/>
                  <a:gd name="T35" fmla="*/ 376 h 1550"/>
                  <a:gd name="T36" fmla="*/ 938 w 1262"/>
                  <a:gd name="T37" fmla="*/ 476 h 1550"/>
                  <a:gd name="T38" fmla="*/ 956 w 1262"/>
                  <a:gd name="T39" fmla="*/ 398 h 1550"/>
                  <a:gd name="T40" fmla="*/ 956 w 1262"/>
                  <a:gd name="T41" fmla="*/ 254 h 1550"/>
                  <a:gd name="T42" fmla="*/ 1043 w 1262"/>
                  <a:gd name="T43" fmla="*/ 293 h 1550"/>
                  <a:gd name="T44" fmla="*/ 1098 w 1262"/>
                  <a:gd name="T45" fmla="*/ 251 h 1550"/>
                  <a:gd name="T46" fmla="*/ 1195 w 1262"/>
                  <a:gd name="T47" fmla="*/ 357 h 1550"/>
                  <a:gd name="T48" fmla="*/ 1261 w 1262"/>
                  <a:gd name="T49" fmla="*/ 449 h 1550"/>
                  <a:gd name="T50" fmla="*/ 1209 w 1262"/>
                  <a:gd name="T51" fmla="*/ 485 h 1550"/>
                  <a:gd name="T52" fmla="*/ 1117 w 1262"/>
                  <a:gd name="T53" fmla="*/ 515 h 1550"/>
                  <a:gd name="T54" fmla="*/ 1181 w 1262"/>
                  <a:gd name="T55" fmla="*/ 535 h 1550"/>
                  <a:gd name="T56" fmla="*/ 1209 w 1262"/>
                  <a:gd name="T57" fmla="*/ 618 h 1550"/>
                  <a:gd name="T58" fmla="*/ 1183 w 1262"/>
                  <a:gd name="T59" fmla="*/ 624 h 1550"/>
                  <a:gd name="T60" fmla="*/ 1146 w 1262"/>
                  <a:gd name="T61" fmla="*/ 657 h 1550"/>
                  <a:gd name="T62" fmla="*/ 1088 w 1262"/>
                  <a:gd name="T63" fmla="*/ 730 h 1550"/>
                  <a:gd name="T64" fmla="*/ 1082 w 1262"/>
                  <a:gd name="T65" fmla="*/ 839 h 1550"/>
                  <a:gd name="T66" fmla="*/ 1020 w 1262"/>
                  <a:gd name="T67" fmla="*/ 1003 h 1550"/>
                  <a:gd name="T68" fmla="*/ 1038 w 1262"/>
                  <a:gd name="T69" fmla="*/ 1142 h 1550"/>
                  <a:gd name="T70" fmla="*/ 1003 w 1262"/>
                  <a:gd name="T71" fmla="*/ 1048 h 1550"/>
                  <a:gd name="T72" fmla="*/ 942 w 1262"/>
                  <a:gd name="T73" fmla="*/ 1006 h 1550"/>
                  <a:gd name="T74" fmla="*/ 890 w 1262"/>
                  <a:gd name="T75" fmla="*/ 1034 h 1550"/>
                  <a:gd name="T76" fmla="*/ 804 w 1262"/>
                  <a:gd name="T77" fmla="*/ 1048 h 1550"/>
                  <a:gd name="T78" fmla="*/ 760 w 1262"/>
                  <a:gd name="T79" fmla="*/ 1151 h 1550"/>
                  <a:gd name="T80" fmla="*/ 859 w 1262"/>
                  <a:gd name="T81" fmla="*/ 1290 h 1550"/>
                  <a:gd name="T82" fmla="*/ 874 w 1262"/>
                  <a:gd name="T83" fmla="*/ 1212 h 1550"/>
                  <a:gd name="T84" fmla="*/ 931 w 1262"/>
                  <a:gd name="T85" fmla="*/ 1268 h 1550"/>
                  <a:gd name="T86" fmla="*/ 962 w 1262"/>
                  <a:gd name="T87" fmla="*/ 1346 h 1550"/>
                  <a:gd name="T88" fmla="*/ 987 w 1262"/>
                  <a:gd name="T89" fmla="*/ 1415 h 1550"/>
                  <a:gd name="T90" fmla="*/ 1045 w 1262"/>
                  <a:gd name="T91" fmla="*/ 1521 h 1550"/>
                  <a:gd name="T92" fmla="*/ 1133 w 1262"/>
                  <a:gd name="T93" fmla="*/ 1518 h 1550"/>
                  <a:gd name="T94" fmla="*/ 1080 w 1262"/>
                  <a:gd name="T95" fmla="*/ 1532 h 1550"/>
                  <a:gd name="T96" fmla="*/ 977 w 1262"/>
                  <a:gd name="T97" fmla="*/ 1516 h 1550"/>
                  <a:gd name="T98" fmla="*/ 905 w 1262"/>
                  <a:gd name="T99" fmla="*/ 1421 h 1550"/>
                  <a:gd name="T100" fmla="*/ 853 w 1262"/>
                  <a:gd name="T101" fmla="*/ 1385 h 1550"/>
                  <a:gd name="T102" fmla="*/ 769 w 1262"/>
                  <a:gd name="T103" fmla="*/ 1340 h 1550"/>
                  <a:gd name="T104" fmla="*/ 622 w 1262"/>
                  <a:gd name="T105" fmla="*/ 1190 h 1550"/>
                  <a:gd name="T106" fmla="*/ 501 w 1262"/>
                  <a:gd name="T107" fmla="*/ 970 h 1550"/>
                  <a:gd name="T108" fmla="*/ 542 w 1262"/>
                  <a:gd name="T109" fmla="*/ 1167 h 1550"/>
                  <a:gd name="T110" fmla="*/ 464 w 1262"/>
                  <a:gd name="T111" fmla="*/ 1031 h 1550"/>
                  <a:gd name="T112" fmla="*/ 392 w 1262"/>
                  <a:gd name="T113" fmla="*/ 763 h 1550"/>
                  <a:gd name="T114" fmla="*/ 400 w 1262"/>
                  <a:gd name="T115" fmla="*/ 568 h 1550"/>
                  <a:gd name="T116" fmla="*/ 375 w 1262"/>
                  <a:gd name="T117" fmla="*/ 418 h 1550"/>
                  <a:gd name="T118" fmla="*/ 354 w 1262"/>
                  <a:gd name="T119" fmla="*/ 329 h 1550"/>
                  <a:gd name="T120" fmla="*/ 305 w 1262"/>
                  <a:gd name="T121" fmla="*/ 276 h 1550"/>
                  <a:gd name="T122" fmla="*/ 202 w 1262"/>
                  <a:gd name="T123" fmla="*/ 290 h 1550"/>
                  <a:gd name="T124" fmla="*/ 124 w 1262"/>
                  <a:gd name="T125" fmla="*/ 345 h 1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62" h="1550">
                    <a:moveTo>
                      <a:pt x="0" y="398"/>
                    </a:moveTo>
                    <a:lnTo>
                      <a:pt x="60" y="345"/>
                    </a:lnTo>
                    <a:lnTo>
                      <a:pt x="95" y="323"/>
                    </a:lnTo>
                    <a:lnTo>
                      <a:pt x="101" y="290"/>
                    </a:lnTo>
                    <a:lnTo>
                      <a:pt x="74" y="270"/>
                    </a:lnTo>
                    <a:lnTo>
                      <a:pt x="72" y="231"/>
                    </a:lnTo>
                    <a:lnTo>
                      <a:pt x="84" y="220"/>
                    </a:lnTo>
                    <a:lnTo>
                      <a:pt x="82" y="203"/>
                    </a:lnTo>
                    <a:lnTo>
                      <a:pt x="128" y="198"/>
                    </a:lnTo>
                    <a:lnTo>
                      <a:pt x="140" y="167"/>
                    </a:lnTo>
                    <a:lnTo>
                      <a:pt x="142" y="139"/>
                    </a:lnTo>
                    <a:lnTo>
                      <a:pt x="181" y="131"/>
                    </a:lnTo>
                    <a:lnTo>
                      <a:pt x="185" y="103"/>
                    </a:lnTo>
                    <a:lnTo>
                      <a:pt x="148" y="95"/>
                    </a:lnTo>
                    <a:lnTo>
                      <a:pt x="165" y="75"/>
                    </a:lnTo>
                    <a:lnTo>
                      <a:pt x="225" y="75"/>
                    </a:lnTo>
                    <a:lnTo>
                      <a:pt x="243" y="53"/>
                    </a:lnTo>
                    <a:lnTo>
                      <a:pt x="268" y="50"/>
                    </a:lnTo>
                    <a:lnTo>
                      <a:pt x="284" y="33"/>
                    </a:lnTo>
                    <a:lnTo>
                      <a:pt x="303" y="64"/>
                    </a:lnTo>
                    <a:lnTo>
                      <a:pt x="379" y="59"/>
                    </a:lnTo>
                    <a:lnTo>
                      <a:pt x="414" y="92"/>
                    </a:lnTo>
                    <a:lnTo>
                      <a:pt x="527" y="84"/>
                    </a:lnTo>
                    <a:lnTo>
                      <a:pt x="544" y="67"/>
                    </a:lnTo>
                    <a:lnTo>
                      <a:pt x="587" y="95"/>
                    </a:lnTo>
                    <a:lnTo>
                      <a:pt x="631" y="120"/>
                    </a:lnTo>
                    <a:lnTo>
                      <a:pt x="653" y="109"/>
                    </a:lnTo>
                    <a:lnTo>
                      <a:pt x="666" y="95"/>
                    </a:lnTo>
                    <a:lnTo>
                      <a:pt x="703" y="103"/>
                    </a:lnTo>
                    <a:lnTo>
                      <a:pt x="678" y="84"/>
                    </a:lnTo>
                    <a:lnTo>
                      <a:pt x="655" y="86"/>
                    </a:lnTo>
                    <a:lnTo>
                      <a:pt x="620" y="92"/>
                    </a:lnTo>
                    <a:lnTo>
                      <a:pt x="602" y="64"/>
                    </a:lnTo>
                    <a:lnTo>
                      <a:pt x="583" y="50"/>
                    </a:lnTo>
                    <a:lnTo>
                      <a:pt x="583" y="28"/>
                    </a:lnTo>
                    <a:lnTo>
                      <a:pt x="589" y="3"/>
                    </a:lnTo>
                    <a:lnTo>
                      <a:pt x="604" y="0"/>
                    </a:lnTo>
                    <a:lnTo>
                      <a:pt x="626" y="22"/>
                    </a:lnTo>
                    <a:lnTo>
                      <a:pt x="631" y="11"/>
                    </a:lnTo>
                    <a:lnTo>
                      <a:pt x="649" y="0"/>
                    </a:lnTo>
                    <a:lnTo>
                      <a:pt x="670" y="17"/>
                    </a:lnTo>
                    <a:lnTo>
                      <a:pt x="682" y="3"/>
                    </a:lnTo>
                    <a:lnTo>
                      <a:pt x="694" y="25"/>
                    </a:lnTo>
                    <a:lnTo>
                      <a:pt x="696" y="39"/>
                    </a:lnTo>
                    <a:lnTo>
                      <a:pt x="727" y="59"/>
                    </a:lnTo>
                    <a:lnTo>
                      <a:pt x="715" y="75"/>
                    </a:lnTo>
                    <a:lnTo>
                      <a:pt x="715" y="98"/>
                    </a:lnTo>
                    <a:lnTo>
                      <a:pt x="767" y="103"/>
                    </a:lnTo>
                    <a:lnTo>
                      <a:pt x="781" y="75"/>
                    </a:lnTo>
                    <a:lnTo>
                      <a:pt x="771" y="61"/>
                    </a:lnTo>
                    <a:lnTo>
                      <a:pt x="748" y="64"/>
                    </a:lnTo>
                    <a:lnTo>
                      <a:pt x="754" y="33"/>
                    </a:lnTo>
                    <a:lnTo>
                      <a:pt x="801" y="50"/>
                    </a:lnTo>
                    <a:lnTo>
                      <a:pt x="810" y="72"/>
                    </a:lnTo>
                    <a:lnTo>
                      <a:pt x="849" y="72"/>
                    </a:lnTo>
                    <a:lnTo>
                      <a:pt x="884" y="100"/>
                    </a:lnTo>
                    <a:lnTo>
                      <a:pt x="903" y="95"/>
                    </a:lnTo>
                    <a:lnTo>
                      <a:pt x="925" y="120"/>
                    </a:lnTo>
                    <a:lnTo>
                      <a:pt x="903" y="153"/>
                    </a:lnTo>
                    <a:lnTo>
                      <a:pt x="886" y="128"/>
                    </a:lnTo>
                    <a:lnTo>
                      <a:pt x="874" y="137"/>
                    </a:lnTo>
                    <a:lnTo>
                      <a:pt x="859" y="156"/>
                    </a:lnTo>
                    <a:lnTo>
                      <a:pt x="834" y="173"/>
                    </a:lnTo>
                    <a:lnTo>
                      <a:pt x="847" y="198"/>
                    </a:lnTo>
                    <a:lnTo>
                      <a:pt x="824" y="201"/>
                    </a:lnTo>
                    <a:lnTo>
                      <a:pt x="804" y="234"/>
                    </a:lnTo>
                    <a:lnTo>
                      <a:pt x="785" y="276"/>
                    </a:lnTo>
                    <a:lnTo>
                      <a:pt x="814" y="312"/>
                    </a:lnTo>
                    <a:lnTo>
                      <a:pt x="837" y="354"/>
                    </a:lnTo>
                    <a:lnTo>
                      <a:pt x="878" y="359"/>
                    </a:lnTo>
                    <a:lnTo>
                      <a:pt x="917" y="354"/>
                    </a:lnTo>
                    <a:lnTo>
                      <a:pt x="935" y="376"/>
                    </a:lnTo>
                    <a:lnTo>
                      <a:pt x="927" y="387"/>
                    </a:lnTo>
                    <a:lnTo>
                      <a:pt x="915" y="410"/>
                    </a:lnTo>
                    <a:lnTo>
                      <a:pt x="933" y="449"/>
                    </a:lnTo>
                    <a:lnTo>
                      <a:pt x="938" y="476"/>
                    </a:lnTo>
                    <a:lnTo>
                      <a:pt x="960" y="490"/>
                    </a:lnTo>
                    <a:lnTo>
                      <a:pt x="989" y="465"/>
                    </a:lnTo>
                    <a:lnTo>
                      <a:pt x="981" y="429"/>
                    </a:lnTo>
                    <a:lnTo>
                      <a:pt x="956" y="398"/>
                    </a:lnTo>
                    <a:lnTo>
                      <a:pt x="985" y="362"/>
                    </a:lnTo>
                    <a:lnTo>
                      <a:pt x="960" y="301"/>
                    </a:lnTo>
                    <a:lnTo>
                      <a:pt x="937" y="276"/>
                    </a:lnTo>
                    <a:lnTo>
                      <a:pt x="956" y="254"/>
                    </a:lnTo>
                    <a:lnTo>
                      <a:pt x="952" y="220"/>
                    </a:lnTo>
                    <a:lnTo>
                      <a:pt x="966" y="201"/>
                    </a:lnTo>
                    <a:lnTo>
                      <a:pt x="989" y="220"/>
                    </a:lnTo>
                    <a:lnTo>
                      <a:pt x="1043" y="293"/>
                    </a:lnTo>
                    <a:lnTo>
                      <a:pt x="1076" y="304"/>
                    </a:lnTo>
                    <a:lnTo>
                      <a:pt x="1086" y="284"/>
                    </a:lnTo>
                    <a:lnTo>
                      <a:pt x="1078" y="245"/>
                    </a:lnTo>
                    <a:lnTo>
                      <a:pt x="1098" y="251"/>
                    </a:lnTo>
                    <a:lnTo>
                      <a:pt x="1131" y="295"/>
                    </a:lnTo>
                    <a:lnTo>
                      <a:pt x="1137" y="320"/>
                    </a:lnTo>
                    <a:lnTo>
                      <a:pt x="1156" y="337"/>
                    </a:lnTo>
                    <a:lnTo>
                      <a:pt x="1195" y="357"/>
                    </a:lnTo>
                    <a:lnTo>
                      <a:pt x="1214" y="393"/>
                    </a:lnTo>
                    <a:lnTo>
                      <a:pt x="1244" y="418"/>
                    </a:lnTo>
                    <a:lnTo>
                      <a:pt x="1259" y="426"/>
                    </a:lnTo>
                    <a:lnTo>
                      <a:pt x="1261" y="449"/>
                    </a:lnTo>
                    <a:lnTo>
                      <a:pt x="1238" y="462"/>
                    </a:lnTo>
                    <a:lnTo>
                      <a:pt x="1224" y="446"/>
                    </a:lnTo>
                    <a:lnTo>
                      <a:pt x="1212" y="449"/>
                    </a:lnTo>
                    <a:lnTo>
                      <a:pt x="1209" y="485"/>
                    </a:lnTo>
                    <a:lnTo>
                      <a:pt x="1189" y="493"/>
                    </a:lnTo>
                    <a:lnTo>
                      <a:pt x="1168" y="474"/>
                    </a:lnTo>
                    <a:lnTo>
                      <a:pt x="1123" y="474"/>
                    </a:lnTo>
                    <a:lnTo>
                      <a:pt x="1117" y="515"/>
                    </a:lnTo>
                    <a:lnTo>
                      <a:pt x="1129" y="540"/>
                    </a:lnTo>
                    <a:lnTo>
                      <a:pt x="1146" y="527"/>
                    </a:lnTo>
                    <a:lnTo>
                      <a:pt x="1164" y="521"/>
                    </a:lnTo>
                    <a:lnTo>
                      <a:pt x="1181" y="535"/>
                    </a:lnTo>
                    <a:lnTo>
                      <a:pt x="1158" y="566"/>
                    </a:lnTo>
                    <a:lnTo>
                      <a:pt x="1181" y="593"/>
                    </a:lnTo>
                    <a:lnTo>
                      <a:pt x="1212" y="602"/>
                    </a:lnTo>
                    <a:lnTo>
                      <a:pt x="1209" y="618"/>
                    </a:lnTo>
                    <a:lnTo>
                      <a:pt x="1197" y="621"/>
                    </a:lnTo>
                    <a:lnTo>
                      <a:pt x="1168" y="716"/>
                    </a:lnTo>
                    <a:lnTo>
                      <a:pt x="1170" y="655"/>
                    </a:lnTo>
                    <a:lnTo>
                      <a:pt x="1183" y="624"/>
                    </a:lnTo>
                    <a:lnTo>
                      <a:pt x="1168" y="610"/>
                    </a:lnTo>
                    <a:lnTo>
                      <a:pt x="1150" y="630"/>
                    </a:lnTo>
                    <a:lnTo>
                      <a:pt x="1160" y="646"/>
                    </a:lnTo>
                    <a:lnTo>
                      <a:pt x="1146" y="657"/>
                    </a:lnTo>
                    <a:lnTo>
                      <a:pt x="1133" y="671"/>
                    </a:lnTo>
                    <a:lnTo>
                      <a:pt x="1135" y="713"/>
                    </a:lnTo>
                    <a:lnTo>
                      <a:pt x="1115" y="727"/>
                    </a:lnTo>
                    <a:lnTo>
                      <a:pt x="1088" y="730"/>
                    </a:lnTo>
                    <a:lnTo>
                      <a:pt x="1098" y="752"/>
                    </a:lnTo>
                    <a:lnTo>
                      <a:pt x="1088" y="777"/>
                    </a:lnTo>
                    <a:lnTo>
                      <a:pt x="1098" y="797"/>
                    </a:lnTo>
                    <a:lnTo>
                      <a:pt x="1082" y="839"/>
                    </a:lnTo>
                    <a:lnTo>
                      <a:pt x="1076" y="878"/>
                    </a:lnTo>
                    <a:lnTo>
                      <a:pt x="1053" y="900"/>
                    </a:lnTo>
                    <a:lnTo>
                      <a:pt x="1024" y="961"/>
                    </a:lnTo>
                    <a:lnTo>
                      <a:pt x="1020" y="1003"/>
                    </a:lnTo>
                    <a:lnTo>
                      <a:pt x="1030" y="1036"/>
                    </a:lnTo>
                    <a:lnTo>
                      <a:pt x="1043" y="1078"/>
                    </a:lnTo>
                    <a:lnTo>
                      <a:pt x="1051" y="1123"/>
                    </a:lnTo>
                    <a:lnTo>
                      <a:pt x="1038" y="1142"/>
                    </a:lnTo>
                    <a:lnTo>
                      <a:pt x="1020" y="1128"/>
                    </a:lnTo>
                    <a:lnTo>
                      <a:pt x="1024" y="1106"/>
                    </a:lnTo>
                    <a:lnTo>
                      <a:pt x="1014" y="1056"/>
                    </a:lnTo>
                    <a:lnTo>
                      <a:pt x="1003" y="1048"/>
                    </a:lnTo>
                    <a:lnTo>
                      <a:pt x="995" y="1017"/>
                    </a:lnTo>
                    <a:lnTo>
                      <a:pt x="979" y="1017"/>
                    </a:lnTo>
                    <a:lnTo>
                      <a:pt x="962" y="1000"/>
                    </a:lnTo>
                    <a:lnTo>
                      <a:pt x="942" y="1006"/>
                    </a:lnTo>
                    <a:lnTo>
                      <a:pt x="925" y="995"/>
                    </a:lnTo>
                    <a:lnTo>
                      <a:pt x="903" y="1009"/>
                    </a:lnTo>
                    <a:lnTo>
                      <a:pt x="865" y="997"/>
                    </a:lnTo>
                    <a:lnTo>
                      <a:pt x="890" y="1034"/>
                    </a:lnTo>
                    <a:lnTo>
                      <a:pt x="859" y="1031"/>
                    </a:lnTo>
                    <a:lnTo>
                      <a:pt x="837" y="1003"/>
                    </a:lnTo>
                    <a:lnTo>
                      <a:pt x="799" y="1003"/>
                    </a:lnTo>
                    <a:lnTo>
                      <a:pt x="804" y="1048"/>
                    </a:lnTo>
                    <a:lnTo>
                      <a:pt x="775" y="1034"/>
                    </a:lnTo>
                    <a:lnTo>
                      <a:pt x="760" y="1078"/>
                    </a:lnTo>
                    <a:lnTo>
                      <a:pt x="771" y="1098"/>
                    </a:lnTo>
                    <a:lnTo>
                      <a:pt x="760" y="1151"/>
                    </a:lnTo>
                    <a:lnTo>
                      <a:pt x="773" y="1212"/>
                    </a:lnTo>
                    <a:lnTo>
                      <a:pt x="789" y="1254"/>
                    </a:lnTo>
                    <a:lnTo>
                      <a:pt x="806" y="1293"/>
                    </a:lnTo>
                    <a:lnTo>
                      <a:pt x="859" y="1290"/>
                    </a:lnTo>
                    <a:lnTo>
                      <a:pt x="880" y="1282"/>
                    </a:lnTo>
                    <a:lnTo>
                      <a:pt x="884" y="1254"/>
                    </a:lnTo>
                    <a:lnTo>
                      <a:pt x="872" y="1231"/>
                    </a:lnTo>
                    <a:lnTo>
                      <a:pt x="874" y="1212"/>
                    </a:lnTo>
                    <a:lnTo>
                      <a:pt x="907" y="1217"/>
                    </a:lnTo>
                    <a:lnTo>
                      <a:pt x="940" y="1206"/>
                    </a:lnTo>
                    <a:lnTo>
                      <a:pt x="940" y="1231"/>
                    </a:lnTo>
                    <a:lnTo>
                      <a:pt x="931" y="1268"/>
                    </a:lnTo>
                    <a:lnTo>
                      <a:pt x="915" y="1295"/>
                    </a:lnTo>
                    <a:lnTo>
                      <a:pt x="911" y="1334"/>
                    </a:lnTo>
                    <a:lnTo>
                      <a:pt x="933" y="1351"/>
                    </a:lnTo>
                    <a:lnTo>
                      <a:pt x="962" y="1346"/>
                    </a:lnTo>
                    <a:lnTo>
                      <a:pt x="979" y="1360"/>
                    </a:lnTo>
                    <a:lnTo>
                      <a:pt x="995" y="1354"/>
                    </a:lnTo>
                    <a:lnTo>
                      <a:pt x="1001" y="1379"/>
                    </a:lnTo>
                    <a:lnTo>
                      <a:pt x="987" y="1415"/>
                    </a:lnTo>
                    <a:lnTo>
                      <a:pt x="999" y="1438"/>
                    </a:lnTo>
                    <a:lnTo>
                      <a:pt x="1001" y="1482"/>
                    </a:lnTo>
                    <a:lnTo>
                      <a:pt x="1020" y="1513"/>
                    </a:lnTo>
                    <a:lnTo>
                      <a:pt x="1045" y="1521"/>
                    </a:lnTo>
                    <a:lnTo>
                      <a:pt x="1063" y="1513"/>
                    </a:lnTo>
                    <a:lnTo>
                      <a:pt x="1071" y="1516"/>
                    </a:lnTo>
                    <a:lnTo>
                      <a:pt x="1104" y="1516"/>
                    </a:lnTo>
                    <a:lnTo>
                      <a:pt x="1133" y="1518"/>
                    </a:lnTo>
                    <a:lnTo>
                      <a:pt x="1141" y="1499"/>
                    </a:lnTo>
                    <a:lnTo>
                      <a:pt x="1115" y="1532"/>
                    </a:lnTo>
                    <a:lnTo>
                      <a:pt x="1098" y="1529"/>
                    </a:lnTo>
                    <a:lnTo>
                      <a:pt x="1080" y="1532"/>
                    </a:lnTo>
                    <a:lnTo>
                      <a:pt x="1045" y="1549"/>
                    </a:lnTo>
                    <a:lnTo>
                      <a:pt x="1016" y="1527"/>
                    </a:lnTo>
                    <a:lnTo>
                      <a:pt x="989" y="1513"/>
                    </a:lnTo>
                    <a:lnTo>
                      <a:pt x="977" y="1516"/>
                    </a:lnTo>
                    <a:lnTo>
                      <a:pt x="979" y="1496"/>
                    </a:lnTo>
                    <a:lnTo>
                      <a:pt x="977" y="1465"/>
                    </a:lnTo>
                    <a:lnTo>
                      <a:pt x="954" y="1438"/>
                    </a:lnTo>
                    <a:lnTo>
                      <a:pt x="905" y="1421"/>
                    </a:lnTo>
                    <a:lnTo>
                      <a:pt x="898" y="1410"/>
                    </a:lnTo>
                    <a:lnTo>
                      <a:pt x="884" y="1412"/>
                    </a:lnTo>
                    <a:lnTo>
                      <a:pt x="870" y="1399"/>
                    </a:lnTo>
                    <a:lnTo>
                      <a:pt x="853" y="1385"/>
                    </a:lnTo>
                    <a:lnTo>
                      <a:pt x="830" y="1346"/>
                    </a:lnTo>
                    <a:lnTo>
                      <a:pt x="802" y="1334"/>
                    </a:lnTo>
                    <a:lnTo>
                      <a:pt x="787" y="1360"/>
                    </a:lnTo>
                    <a:lnTo>
                      <a:pt x="769" y="1340"/>
                    </a:lnTo>
                    <a:lnTo>
                      <a:pt x="748" y="1340"/>
                    </a:lnTo>
                    <a:lnTo>
                      <a:pt x="705" y="1326"/>
                    </a:lnTo>
                    <a:lnTo>
                      <a:pt x="628" y="1259"/>
                    </a:lnTo>
                    <a:lnTo>
                      <a:pt x="622" y="1190"/>
                    </a:lnTo>
                    <a:lnTo>
                      <a:pt x="614" y="1162"/>
                    </a:lnTo>
                    <a:lnTo>
                      <a:pt x="600" y="1142"/>
                    </a:lnTo>
                    <a:lnTo>
                      <a:pt x="583" y="1103"/>
                    </a:lnTo>
                    <a:lnTo>
                      <a:pt x="501" y="970"/>
                    </a:lnTo>
                    <a:lnTo>
                      <a:pt x="501" y="1020"/>
                    </a:lnTo>
                    <a:lnTo>
                      <a:pt x="552" y="1109"/>
                    </a:lnTo>
                    <a:lnTo>
                      <a:pt x="573" y="1184"/>
                    </a:lnTo>
                    <a:lnTo>
                      <a:pt x="542" y="1167"/>
                    </a:lnTo>
                    <a:lnTo>
                      <a:pt x="536" y="1123"/>
                    </a:lnTo>
                    <a:lnTo>
                      <a:pt x="495" y="1095"/>
                    </a:lnTo>
                    <a:lnTo>
                      <a:pt x="519" y="1078"/>
                    </a:lnTo>
                    <a:lnTo>
                      <a:pt x="464" y="1031"/>
                    </a:lnTo>
                    <a:lnTo>
                      <a:pt x="486" y="1003"/>
                    </a:lnTo>
                    <a:lnTo>
                      <a:pt x="466" y="947"/>
                    </a:lnTo>
                    <a:lnTo>
                      <a:pt x="400" y="830"/>
                    </a:lnTo>
                    <a:lnTo>
                      <a:pt x="392" y="763"/>
                    </a:lnTo>
                    <a:lnTo>
                      <a:pt x="396" y="713"/>
                    </a:lnTo>
                    <a:lnTo>
                      <a:pt x="414" y="657"/>
                    </a:lnTo>
                    <a:lnTo>
                      <a:pt x="414" y="602"/>
                    </a:lnTo>
                    <a:lnTo>
                      <a:pt x="400" y="568"/>
                    </a:lnTo>
                    <a:lnTo>
                      <a:pt x="437" y="557"/>
                    </a:lnTo>
                    <a:lnTo>
                      <a:pt x="392" y="490"/>
                    </a:lnTo>
                    <a:lnTo>
                      <a:pt x="394" y="460"/>
                    </a:lnTo>
                    <a:lnTo>
                      <a:pt x="375" y="418"/>
                    </a:lnTo>
                    <a:lnTo>
                      <a:pt x="383" y="393"/>
                    </a:lnTo>
                    <a:lnTo>
                      <a:pt x="369" y="379"/>
                    </a:lnTo>
                    <a:lnTo>
                      <a:pt x="367" y="351"/>
                    </a:lnTo>
                    <a:lnTo>
                      <a:pt x="354" y="329"/>
                    </a:lnTo>
                    <a:lnTo>
                      <a:pt x="369" y="309"/>
                    </a:lnTo>
                    <a:lnTo>
                      <a:pt x="348" y="295"/>
                    </a:lnTo>
                    <a:lnTo>
                      <a:pt x="330" y="315"/>
                    </a:lnTo>
                    <a:lnTo>
                      <a:pt x="305" y="276"/>
                    </a:lnTo>
                    <a:lnTo>
                      <a:pt x="278" y="265"/>
                    </a:lnTo>
                    <a:lnTo>
                      <a:pt x="239" y="265"/>
                    </a:lnTo>
                    <a:lnTo>
                      <a:pt x="214" y="301"/>
                    </a:lnTo>
                    <a:lnTo>
                      <a:pt x="202" y="290"/>
                    </a:lnTo>
                    <a:lnTo>
                      <a:pt x="223" y="242"/>
                    </a:lnTo>
                    <a:lnTo>
                      <a:pt x="204" y="251"/>
                    </a:lnTo>
                    <a:lnTo>
                      <a:pt x="165" y="301"/>
                    </a:lnTo>
                    <a:lnTo>
                      <a:pt x="124" y="345"/>
                    </a:lnTo>
                    <a:lnTo>
                      <a:pt x="87" y="357"/>
                    </a:lnTo>
                    <a:lnTo>
                      <a:pt x="25" y="401"/>
                    </a:lnTo>
                    <a:lnTo>
                      <a:pt x="0" y="398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3107" name="Freeform 35"/>
              <p:cNvSpPr>
                <a:spLocks/>
              </p:cNvSpPr>
              <p:nvPr/>
            </p:nvSpPr>
            <p:spPr bwMode="ltGray">
              <a:xfrm>
                <a:off x="994" y="615"/>
                <a:ext cx="429" cy="408"/>
              </a:xfrm>
              <a:custGeom>
                <a:avLst/>
                <a:gdLst>
                  <a:gd name="T0" fmla="*/ 0 w 429"/>
                  <a:gd name="T1" fmla="*/ 84 h 408"/>
                  <a:gd name="T2" fmla="*/ 10 w 429"/>
                  <a:gd name="T3" fmla="*/ 53 h 408"/>
                  <a:gd name="T4" fmla="*/ 10 w 429"/>
                  <a:gd name="T5" fmla="*/ 31 h 408"/>
                  <a:gd name="T6" fmla="*/ 25 w 429"/>
                  <a:gd name="T7" fmla="*/ 0 h 408"/>
                  <a:gd name="T8" fmla="*/ 103 w 429"/>
                  <a:gd name="T9" fmla="*/ 20 h 408"/>
                  <a:gd name="T10" fmla="*/ 236 w 429"/>
                  <a:gd name="T11" fmla="*/ 56 h 408"/>
                  <a:gd name="T12" fmla="*/ 289 w 429"/>
                  <a:gd name="T13" fmla="*/ 86 h 408"/>
                  <a:gd name="T14" fmla="*/ 358 w 429"/>
                  <a:gd name="T15" fmla="*/ 114 h 408"/>
                  <a:gd name="T16" fmla="*/ 393 w 429"/>
                  <a:gd name="T17" fmla="*/ 167 h 408"/>
                  <a:gd name="T18" fmla="*/ 428 w 429"/>
                  <a:gd name="T19" fmla="*/ 192 h 408"/>
                  <a:gd name="T20" fmla="*/ 414 w 429"/>
                  <a:gd name="T21" fmla="*/ 212 h 408"/>
                  <a:gd name="T22" fmla="*/ 414 w 429"/>
                  <a:gd name="T23" fmla="*/ 237 h 408"/>
                  <a:gd name="T24" fmla="*/ 401 w 429"/>
                  <a:gd name="T25" fmla="*/ 243 h 408"/>
                  <a:gd name="T26" fmla="*/ 389 w 429"/>
                  <a:gd name="T27" fmla="*/ 265 h 408"/>
                  <a:gd name="T28" fmla="*/ 401 w 429"/>
                  <a:gd name="T29" fmla="*/ 287 h 408"/>
                  <a:gd name="T30" fmla="*/ 399 w 429"/>
                  <a:gd name="T31" fmla="*/ 304 h 408"/>
                  <a:gd name="T32" fmla="*/ 385 w 429"/>
                  <a:gd name="T33" fmla="*/ 326 h 408"/>
                  <a:gd name="T34" fmla="*/ 387 w 429"/>
                  <a:gd name="T35" fmla="*/ 348 h 408"/>
                  <a:gd name="T36" fmla="*/ 411 w 429"/>
                  <a:gd name="T37" fmla="*/ 371 h 408"/>
                  <a:gd name="T38" fmla="*/ 413 w 429"/>
                  <a:gd name="T39" fmla="*/ 393 h 408"/>
                  <a:gd name="T40" fmla="*/ 407 w 429"/>
                  <a:gd name="T41" fmla="*/ 404 h 408"/>
                  <a:gd name="T42" fmla="*/ 383 w 429"/>
                  <a:gd name="T43" fmla="*/ 407 h 408"/>
                  <a:gd name="T44" fmla="*/ 366 w 429"/>
                  <a:gd name="T45" fmla="*/ 396 h 408"/>
                  <a:gd name="T46" fmla="*/ 347 w 429"/>
                  <a:gd name="T47" fmla="*/ 368 h 408"/>
                  <a:gd name="T48" fmla="*/ 339 w 429"/>
                  <a:gd name="T49" fmla="*/ 368 h 408"/>
                  <a:gd name="T50" fmla="*/ 329 w 429"/>
                  <a:gd name="T51" fmla="*/ 357 h 408"/>
                  <a:gd name="T52" fmla="*/ 320 w 429"/>
                  <a:gd name="T53" fmla="*/ 323 h 408"/>
                  <a:gd name="T54" fmla="*/ 308 w 429"/>
                  <a:gd name="T55" fmla="*/ 312 h 408"/>
                  <a:gd name="T56" fmla="*/ 283 w 429"/>
                  <a:gd name="T57" fmla="*/ 295 h 408"/>
                  <a:gd name="T58" fmla="*/ 261 w 429"/>
                  <a:gd name="T59" fmla="*/ 284 h 408"/>
                  <a:gd name="T60" fmla="*/ 230 w 429"/>
                  <a:gd name="T61" fmla="*/ 254 h 408"/>
                  <a:gd name="T62" fmla="*/ 217 w 429"/>
                  <a:gd name="T63" fmla="*/ 231 h 408"/>
                  <a:gd name="T64" fmla="*/ 219 w 429"/>
                  <a:gd name="T65" fmla="*/ 215 h 408"/>
                  <a:gd name="T66" fmla="*/ 232 w 429"/>
                  <a:gd name="T67" fmla="*/ 201 h 408"/>
                  <a:gd name="T68" fmla="*/ 221 w 429"/>
                  <a:gd name="T69" fmla="*/ 184 h 408"/>
                  <a:gd name="T70" fmla="*/ 209 w 429"/>
                  <a:gd name="T71" fmla="*/ 192 h 408"/>
                  <a:gd name="T72" fmla="*/ 190 w 429"/>
                  <a:gd name="T73" fmla="*/ 167 h 408"/>
                  <a:gd name="T74" fmla="*/ 186 w 429"/>
                  <a:gd name="T75" fmla="*/ 181 h 408"/>
                  <a:gd name="T76" fmla="*/ 168 w 429"/>
                  <a:gd name="T77" fmla="*/ 181 h 408"/>
                  <a:gd name="T78" fmla="*/ 165 w 429"/>
                  <a:gd name="T79" fmla="*/ 170 h 408"/>
                  <a:gd name="T80" fmla="*/ 165 w 429"/>
                  <a:gd name="T81" fmla="*/ 151 h 408"/>
                  <a:gd name="T82" fmla="*/ 157 w 429"/>
                  <a:gd name="T83" fmla="*/ 139 h 408"/>
                  <a:gd name="T84" fmla="*/ 145 w 429"/>
                  <a:gd name="T85" fmla="*/ 142 h 408"/>
                  <a:gd name="T86" fmla="*/ 130 w 429"/>
                  <a:gd name="T87" fmla="*/ 112 h 408"/>
                  <a:gd name="T88" fmla="*/ 118 w 429"/>
                  <a:gd name="T89" fmla="*/ 109 h 408"/>
                  <a:gd name="T90" fmla="*/ 101 w 429"/>
                  <a:gd name="T91" fmla="*/ 95 h 408"/>
                  <a:gd name="T92" fmla="*/ 64 w 429"/>
                  <a:gd name="T93" fmla="*/ 98 h 408"/>
                  <a:gd name="T94" fmla="*/ 27 w 429"/>
                  <a:gd name="T95" fmla="*/ 95 h 408"/>
                  <a:gd name="T96" fmla="*/ 0 w 429"/>
                  <a:gd name="T97" fmla="*/ 84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29" h="408">
                    <a:moveTo>
                      <a:pt x="0" y="84"/>
                    </a:moveTo>
                    <a:lnTo>
                      <a:pt x="10" y="53"/>
                    </a:lnTo>
                    <a:lnTo>
                      <a:pt x="10" y="31"/>
                    </a:lnTo>
                    <a:lnTo>
                      <a:pt x="25" y="0"/>
                    </a:lnTo>
                    <a:lnTo>
                      <a:pt x="103" y="20"/>
                    </a:lnTo>
                    <a:lnTo>
                      <a:pt x="236" y="56"/>
                    </a:lnTo>
                    <a:lnTo>
                      <a:pt x="289" y="86"/>
                    </a:lnTo>
                    <a:lnTo>
                      <a:pt x="358" y="114"/>
                    </a:lnTo>
                    <a:lnTo>
                      <a:pt x="393" y="167"/>
                    </a:lnTo>
                    <a:lnTo>
                      <a:pt x="428" y="192"/>
                    </a:lnTo>
                    <a:lnTo>
                      <a:pt x="414" y="212"/>
                    </a:lnTo>
                    <a:lnTo>
                      <a:pt x="414" y="237"/>
                    </a:lnTo>
                    <a:lnTo>
                      <a:pt x="401" y="243"/>
                    </a:lnTo>
                    <a:lnTo>
                      <a:pt x="389" y="265"/>
                    </a:lnTo>
                    <a:lnTo>
                      <a:pt x="401" y="287"/>
                    </a:lnTo>
                    <a:lnTo>
                      <a:pt x="399" y="304"/>
                    </a:lnTo>
                    <a:lnTo>
                      <a:pt x="385" y="326"/>
                    </a:lnTo>
                    <a:lnTo>
                      <a:pt x="387" y="348"/>
                    </a:lnTo>
                    <a:lnTo>
                      <a:pt x="411" y="371"/>
                    </a:lnTo>
                    <a:lnTo>
                      <a:pt x="413" y="393"/>
                    </a:lnTo>
                    <a:lnTo>
                      <a:pt x="407" y="404"/>
                    </a:lnTo>
                    <a:lnTo>
                      <a:pt x="383" y="407"/>
                    </a:lnTo>
                    <a:lnTo>
                      <a:pt x="366" y="396"/>
                    </a:lnTo>
                    <a:lnTo>
                      <a:pt x="347" y="368"/>
                    </a:lnTo>
                    <a:lnTo>
                      <a:pt x="339" y="368"/>
                    </a:lnTo>
                    <a:lnTo>
                      <a:pt x="329" y="357"/>
                    </a:lnTo>
                    <a:lnTo>
                      <a:pt x="320" y="323"/>
                    </a:lnTo>
                    <a:lnTo>
                      <a:pt x="308" y="312"/>
                    </a:lnTo>
                    <a:lnTo>
                      <a:pt x="283" y="295"/>
                    </a:lnTo>
                    <a:lnTo>
                      <a:pt x="261" y="284"/>
                    </a:lnTo>
                    <a:lnTo>
                      <a:pt x="230" y="254"/>
                    </a:lnTo>
                    <a:lnTo>
                      <a:pt x="217" y="231"/>
                    </a:lnTo>
                    <a:lnTo>
                      <a:pt x="219" y="215"/>
                    </a:lnTo>
                    <a:lnTo>
                      <a:pt x="232" y="201"/>
                    </a:lnTo>
                    <a:lnTo>
                      <a:pt x="221" y="184"/>
                    </a:lnTo>
                    <a:lnTo>
                      <a:pt x="209" y="192"/>
                    </a:lnTo>
                    <a:lnTo>
                      <a:pt x="190" y="167"/>
                    </a:lnTo>
                    <a:lnTo>
                      <a:pt x="186" y="181"/>
                    </a:lnTo>
                    <a:lnTo>
                      <a:pt x="168" y="181"/>
                    </a:lnTo>
                    <a:lnTo>
                      <a:pt x="165" y="170"/>
                    </a:lnTo>
                    <a:lnTo>
                      <a:pt x="165" y="151"/>
                    </a:lnTo>
                    <a:lnTo>
                      <a:pt x="157" y="139"/>
                    </a:lnTo>
                    <a:lnTo>
                      <a:pt x="145" y="142"/>
                    </a:lnTo>
                    <a:lnTo>
                      <a:pt x="130" y="112"/>
                    </a:lnTo>
                    <a:lnTo>
                      <a:pt x="118" y="109"/>
                    </a:lnTo>
                    <a:lnTo>
                      <a:pt x="101" y="95"/>
                    </a:lnTo>
                    <a:lnTo>
                      <a:pt x="64" y="98"/>
                    </a:lnTo>
                    <a:lnTo>
                      <a:pt x="27" y="95"/>
                    </a:lnTo>
                    <a:lnTo>
                      <a:pt x="0" y="84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3108" name="Freeform 36"/>
              <p:cNvSpPr>
                <a:spLocks/>
              </p:cNvSpPr>
              <p:nvPr/>
            </p:nvSpPr>
            <p:spPr bwMode="ltGray">
              <a:xfrm>
                <a:off x="908" y="758"/>
                <a:ext cx="274" cy="210"/>
              </a:xfrm>
              <a:custGeom>
                <a:avLst/>
                <a:gdLst>
                  <a:gd name="T0" fmla="*/ 10 w 274"/>
                  <a:gd name="T1" fmla="*/ 0 h 210"/>
                  <a:gd name="T2" fmla="*/ 0 w 274"/>
                  <a:gd name="T3" fmla="*/ 17 h 210"/>
                  <a:gd name="T4" fmla="*/ 0 w 274"/>
                  <a:gd name="T5" fmla="*/ 36 h 210"/>
                  <a:gd name="T6" fmla="*/ 19 w 274"/>
                  <a:gd name="T7" fmla="*/ 56 h 210"/>
                  <a:gd name="T8" fmla="*/ 31 w 274"/>
                  <a:gd name="T9" fmla="*/ 50 h 210"/>
                  <a:gd name="T10" fmla="*/ 35 w 274"/>
                  <a:gd name="T11" fmla="*/ 59 h 210"/>
                  <a:gd name="T12" fmla="*/ 46 w 274"/>
                  <a:gd name="T13" fmla="*/ 61 h 210"/>
                  <a:gd name="T14" fmla="*/ 54 w 274"/>
                  <a:gd name="T15" fmla="*/ 47 h 210"/>
                  <a:gd name="T16" fmla="*/ 81 w 274"/>
                  <a:gd name="T17" fmla="*/ 50 h 210"/>
                  <a:gd name="T18" fmla="*/ 85 w 274"/>
                  <a:gd name="T19" fmla="*/ 64 h 210"/>
                  <a:gd name="T20" fmla="*/ 94 w 274"/>
                  <a:gd name="T21" fmla="*/ 70 h 210"/>
                  <a:gd name="T22" fmla="*/ 117 w 274"/>
                  <a:gd name="T23" fmla="*/ 67 h 210"/>
                  <a:gd name="T24" fmla="*/ 125 w 274"/>
                  <a:gd name="T25" fmla="*/ 75 h 210"/>
                  <a:gd name="T26" fmla="*/ 137 w 274"/>
                  <a:gd name="T27" fmla="*/ 84 h 210"/>
                  <a:gd name="T28" fmla="*/ 146 w 274"/>
                  <a:gd name="T29" fmla="*/ 100 h 210"/>
                  <a:gd name="T30" fmla="*/ 146 w 274"/>
                  <a:gd name="T31" fmla="*/ 123 h 210"/>
                  <a:gd name="T32" fmla="*/ 138 w 274"/>
                  <a:gd name="T33" fmla="*/ 128 h 210"/>
                  <a:gd name="T34" fmla="*/ 142 w 274"/>
                  <a:gd name="T35" fmla="*/ 137 h 210"/>
                  <a:gd name="T36" fmla="*/ 131 w 274"/>
                  <a:gd name="T37" fmla="*/ 150 h 210"/>
                  <a:gd name="T38" fmla="*/ 131 w 274"/>
                  <a:gd name="T39" fmla="*/ 170 h 210"/>
                  <a:gd name="T40" fmla="*/ 148 w 274"/>
                  <a:gd name="T41" fmla="*/ 173 h 210"/>
                  <a:gd name="T42" fmla="*/ 158 w 274"/>
                  <a:gd name="T43" fmla="*/ 167 h 210"/>
                  <a:gd name="T44" fmla="*/ 161 w 274"/>
                  <a:gd name="T45" fmla="*/ 159 h 210"/>
                  <a:gd name="T46" fmla="*/ 167 w 274"/>
                  <a:gd name="T47" fmla="*/ 167 h 210"/>
                  <a:gd name="T48" fmla="*/ 177 w 274"/>
                  <a:gd name="T49" fmla="*/ 162 h 210"/>
                  <a:gd name="T50" fmla="*/ 198 w 274"/>
                  <a:gd name="T51" fmla="*/ 173 h 210"/>
                  <a:gd name="T52" fmla="*/ 211 w 274"/>
                  <a:gd name="T53" fmla="*/ 192 h 210"/>
                  <a:gd name="T54" fmla="*/ 215 w 274"/>
                  <a:gd name="T55" fmla="*/ 192 h 210"/>
                  <a:gd name="T56" fmla="*/ 217 w 274"/>
                  <a:gd name="T57" fmla="*/ 203 h 210"/>
                  <a:gd name="T58" fmla="*/ 231 w 274"/>
                  <a:gd name="T59" fmla="*/ 209 h 210"/>
                  <a:gd name="T60" fmla="*/ 246 w 274"/>
                  <a:gd name="T61" fmla="*/ 209 h 210"/>
                  <a:gd name="T62" fmla="*/ 236 w 274"/>
                  <a:gd name="T63" fmla="*/ 198 h 210"/>
                  <a:gd name="T64" fmla="*/ 240 w 274"/>
                  <a:gd name="T65" fmla="*/ 187 h 210"/>
                  <a:gd name="T66" fmla="*/ 252 w 274"/>
                  <a:gd name="T67" fmla="*/ 198 h 210"/>
                  <a:gd name="T68" fmla="*/ 265 w 274"/>
                  <a:gd name="T69" fmla="*/ 201 h 210"/>
                  <a:gd name="T70" fmla="*/ 267 w 274"/>
                  <a:gd name="T71" fmla="*/ 184 h 210"/>
                  <a:gd name="T72" fmla="*/ 254 w 274"/>
                  <a:gd name="T73" fmla="*/ 170 h 210"/>
                  <a:gd name="T74" fmla="*/ 244 w 274"/>
                  <a:gd name="T75" fmla="*/ 170 h 210"/>
                  <a:gd name="T76" fmla="*/ 231 w 274"/>
                  <a:gd name="T77" fmla="*/ 156 h 210"/>
                  <a:gd name="T78" fmla="*/ 244 w 274"/>
                  <a:gd name="T79" fmla="*/ 156 h 210"/>
                  <a:gd name="T80" fmla="*/ 254 w 274"/>
                  <a:gd name="T81" fmla="*/ 164 h 210"/>
                  <a:gd name="T82" fmla="*/ 273 w 274"/>
                  <a:gd name="T83" fmla="*/ 164 h 210"/>
                  <a:gd name="T84" fmla="*/ 269 w 274"/>
                  <a:gd name="T85" fmla="*/ 148 h 210"/>
                  <a:gd name="T86" fmla="*/ 252 w 274"/>
                  <a:gd name="T87" fmla="*/ 131 h 210"/>
                  <a:gd name="T88" fmla="*/ 240 w 274"/>
                  <a:gd name="T89" fmla="*/ 128 h 210"/>
                  <a:gd name="T90" fmla="*/ 223 w 274"/>
                  <a:gd name="T91" fmla="*/ 109 h 210"/>
                  <a:gd name="T92" fmla="*/ 202 w 274"/>
                  <a:gd name="T93" fmla="*/ 103 h 210"/>
                  <a:gd name="T94" fmla="*/ 185 w 274"/>
                  <a:gd name="T95" fmla="*/ 95 h 210"/>
                  <a:gd name="T96" fmla="*/ 171 w 274"/>
                  <a:gd name="T97" fmla="*/ 70 h 210"/>
                  <a:gd name="T98" fmla="*/ 161 w 274"/>
                  <a:gd name="T99" fmla="*/ 39 h 210"/>
                  <a:gd name="T100" fmla="*/ 148 w 274"/>
                  <a:gd name="T101" fmla="*/ 39 h 210"/>
                  <a:gd name="T102" fmla="*/ 144 w 274"/>
                  <a:gd name="T103" fmla="*/ 31 h 210"/>
                  <a:gd name="T104" fmla="*/ 137 w 274"/>
                  <a:gd name="T105" fmla="*/ 33 h 210"/>
                  <a:gd name="T106" fmla="*/ 123 w 274"/>
                  <a:gd name="T107" fmla="*/ 20 h 210"/>
                  <a:gd name="T108" fmla="*/ 100 w 274"/>
                  <a:gd name="T109" fmla="*/ 14 h 210"/>
                  <a:gd name="T110" fmla="*/ 90 w 274"/>
                  <a:gd name="T111" fmla="*/ 22 h 210"/>
                  <a:gd name="T112" fmla="*/ 69 w 274"/>
                  <a:gd name="T113" fmla="*/ 14 h 210"/>
                  <a:gd name="T114" fmla="*/ 56 w 274"/>
                  <a:gd name="T115" fmla="*/ 14 h 210"/>
                  <a:gd name="T116" fmla="*/ 50 w 274"/>
                  <a:gd name="T117" fmla="*/ 3 h 210"/>
                  <a:gd name="T118" fmla="*/ 44 w 274"/>
                  <a:gd name="T119" fmla="*/ 0 h 210"/>
                  <a:gd name="T120" fmla="*/ 35 w 274"/>
                  <a:gd name="T121" fmla="*/ 3 h 210"/>
                  <a:gd name="T122" fmla="*/ 10 w 274"/>
                  <a:gd name="T123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4" h="210">
                    <a:moveTo>
                      <a:pt x="10" y="0"/>
                    </a:moveTo>
                    <a:lnTo>
                      <a:pt x="0" y="17"/>
                    </a:lnTo>
                    <a:lnTo>
                      <a:pt x="0" y="36"/>
                    </a:lnTo>
                    <a:lnTo>
                      <a:pt x="19" y="56"/>
                    </a:lnTo>
                    <a:lnTo>
                      <a:pt x="31" y="50"/>
                    </a:lnTo>
                    <a:lnTo>
                      <a:pt x="35" y="59"/>
                    </a:lnTo>
                    <a:lnTo>
                      <a:pt x="46" y="61"/>
                    </a:lnTo>
                    <a:lnTo>
                      <a:pt x="54" y="47"/>
                    </a:lnTo>
                    <a:lnTo>
                      <a:pt x="81" y="50"/>
                    </a:lnTo>
                    <a:lnTo>
                      <a:pt x="85" y="64"/>
                    </a:lnTo>
                    <a:lnTo>
                      <a:pt x="94" y="70"/>
                    </a:lnTo>
                    <a:lnTo>
                      <a:pt x="117" y="67"/>
                    </a:lnTo>
                    <a:lnTo>
                      <a:pt x="125" y="75"/>
                    </a:lnTo>
                    <a:lnTo>
                      <a:pt x="137" y="84"/>
                    </a:lnTo>
                    <a:lnTo>
                      <a:pt x="146" y="100"/>
                    </a:lnTo>
                    <a:lnTo>
                      <a:pt x="146" y="123"/>
                    </a:lnTo>
                    <a:lnTo>
                      <a:pt x="138" y="128"/>
                    </a:lnTo>
                    <a:lnTo>
                      <a:pt x="142" y="137"/>
                    </a:lnTo>
                    <a:lnTo>
                      <a:pt x="131" y="150"/>
                    </a:lnTo>
                    <a:lnTo>
                      <a:pt x="131" y="170"/>
                    </a:lnTo>
                    <a:lnTo>
                      <a:pt x="148" y="173"/>
                    </a:lnTo>
                    <a:lnTo>
                      <a:pt x="158" y="167"/>
                    </a:lnTo>
                    <a:lnTo>
                      <a:pt x="161" y="159"/>
                    </a:lnTo>
                    <a:lnTo>
                      <a:pt x="167" y="167"/>
                    </a:lnTo>
                    <a:lnTo>
                      <a:pt x="177" y="162"/>
                    </a:lnTo>
                    <a:lnTo>
                      <a:pt x="198" y="173"/>
                    </a:lnTo>
                    <a:lnTo>
                      <a:pt x="211" y="192"/>
                    </a:lnTo>
                    <a:lnTo>
                      <a:pt x="215" y="192"/>
                    </a:lnTo>
                    <a:lnTo>
                      <a:pt x="217" y="203"/>
                    </a:lnTo>
                    <a:lnTo>
                      <a:pt x="231" y="209"/>
                    </a:lnTo>
                    <a:lnTo>
                      <a:pt x="246" y="209"/>
                    </a:lnTo>
                    <a:lnTo>
                      <a:pt x="236" y="198"/>
                    </a:lnTo>
                    <a:lnTo>
                      <a:pt x="240" y="187"/>
                    </a:lnTo>
                    <a:lnTo>
                      <a:pt x="252" y="198"/>
                    </a:lnTo>
                    <a:lnTo>
                      <a:pt x="265" y="201"/>
                    </a:lnTo>
                    <a:lnTo>
                      <a:pt x="267" y="184"/>
                    </a:lnTo>
                    <a:lnTo>
                      <a:pt x="254" y="170"/>
                    </a:lnTo>
                    <a:lnTo>
                      <a:pt x="244" y="170"/>
                    </a:lnTo>
                    <a:lnTo>
                      <a:pt x="231" y="156"/>
                    </a:lnTo>
                    <a:lnTo>
                      <a:pt x="244" y="156"/>
                    </a:lnTo>
                    <a:lnTo>
                      <a:pt x="254" y="164"/>
                    </a:lnTo>
                    <a:lnTo>
                      <a:pt x="273" y="164"/>
                    </a:lnTo>
                    <a:lnTo>
                      <a:pt x="269" y="148"/>
                    </a:lnTo>
                    <a:lnTo>
                      <a:pt x="252" y="131"/>
                    </a:lnTo>
                    <a:lnTo>
                      <a:pt x="240" y="128"/>
                    </a:lnTo>
                    <a:lnTo>
                      <a:pt x="223" y="109"/>
                    </a:lnTo>
                    <a:lnTo>
                      <a:pt x="202" y="103"/>
                    </a:lnTo>
                    <a:lnTo>
                      <a:pt x="185" y="95"/>
                    </a:lnTo>
                    <a:lnTo>
                      <a:pt x="171" y="70"/>
                    </a:lnTo>
                    <a:lnTo>
                      <a:pt x="161" y="39"/>
                    </a:lnTo>
                    <a:lnTo>
                      <a:pt x="148" y="39"/>
                    </a:lnTo>
                    <a:lnTo>
                      <a:pt x="144" y="31"/>
                    </a:lnTo>
                    <a:lnTo>
                      <a:pt x="137" y="33"/>
                    </a:lnTo>
                    <a:lnTo>
                      <a:pt x="123" y="20"/>
                    </a:lnTo>
                    <a:lnTo>
                      <a:pt x="100" y="14"/>
                    </a:lnTo>
                    <a:lnTo>
                      <a:pt x="90" y="22"/>
                    </a:lnTo>
                    <a:lnTo>
                      <a:pt x="69" y="14"/>
                    </a:lnTo>
                    <a:lnTo>
                      <a:pt x="56" y="14"/>
                    </a:lnTo>
                    <a:lnTo>
                      <a:pt x="50" y="3"/>
                    </a:lnTo>
                    <a:lnTo>
                      <a:pt x="44" y="0"/>
                    </a:lnTo>
                    <a:lnTo>
                      <a:pt x="35" y="3"/>
                    </a:lnTo>
                    <a:lnTo>
                      <a:pt x="10" y="0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3109" name="Freeform 37"/>
              <p:cNvSpPr>
                <a:spLocks/>
              </p:cNvSpPr>
              <p:nvPr/>
            </p:nvSpPr>
            <p:spPr bwMode="ltGray">
              <a:xfrm>
                <a:off x="1064" y="1925"/>
                <a:ext cx="195" cy="98"/>
              </a:xfrm>
              <a:custGeom>
                <a:avLst/>
                <a:gdLst>
                  <a:gd name="T0" fmla="*/ 0 w 195"/>
                  <a:gd name="T1" fmla="*/ 49 h 98"/>
                  <a:gd name="T2" fmla="*/ 17 w 195"/>
                  <a:gd name="T3" fmla="*/ 20 h 98"/>
                  <a:gd name="T4" fmla="*/ 25 w 195"/>
                  <a:gd name="T5" fmla="*/ 20 h 98"/>
                  <a:gd name="T6" fmla="*/ 38 w 195"/>
                  <a:gd name="T7" fmla="*/ 6 h 98"/>
                  <a:gd name="T8" fmla="*/ 54 w 195"/>
                  <a:gd name="T9" fmla="*/ 6 h 98"/>
                  <a:gd name="T10" fmla="*/ 58 w 195"/>
                  <a:gd name="T11" fmla="*/ 3 h 98"/>
                  <a:gd name="T12" fmla="*/ 63 w 195"/>
                  <a:gd name="T13" fmla="*/ 0 h 98"/>
                  <a:gd name="T14" fmla="*/ 83 w 195"/>
                  <a:gd name="T15" fmla="*/ 17 h 98"/>
                  <a:gd name="T16" fmla="*/ 88 w 195"/>
                  <a:gd name="T17" fmla="*/ 29 h 98"/>
                  <a:gd name="T18" fmla="*/ 92 w 195"/>
                  <a:gd name="T19" fmla="*/ 23 h 98"/>
                  <a:gd name="T20" fmla="*/ 108 w 195"/>
                  <a:gd name="T21" fmla="*/ 34 h 98"/>
                  <a:gd name="T22" fmla="*/ 117 w 195"/>
                  <a:gd name="T23" fmla="*/ 34 h 98"/>
                  <a:gd name="T24" fmla="*/ 125 w 195"/>
                  <a:gd name="T25" fmla="*/ 43 h 98"/>
                  <a:gd name="T26" fmla="*/ 138 w 195"/>
                  <a:gd name="T27" fmla="*/ 49 h 98"/>
                  <a:gd name="T28" fmla="*/ 138 w 195"/>
                  <a:gd name="T29" fmla="*/ 63 h 98"/>
                  <a:gd name="T30" fmla="*/ 163 w 195"/>
                  <a:gd name="T31" fmla="*/ 63 h 98"/>
                  <a:gd name="T32" fmla="*/ 169 w 195"/>
                  <a:gd name="T33" fmla="*/ 77 h 98"/>
                  <a:gd name="T34" fmla="*/ 184 w 195"/>
                  <a:gd name="T35" fmla="*/ 77 h 98"/>
                  <a:gd name="T36" fmla="*/ 194 w 195"/>
                  <a:gd name="T37" fmla="*/ 94 h 98"/>
                  <a:gd name="T38" fmla="*/ 188 w 195"/>
                  <a:gd name="T39" fmla="*/ 97 h 98"/>
                  <a:gd name="T40" fmla="*/ 184 w 195"/>
                  <a:gd name="T41" fmla="*/ 91 h 98"/>
                  <a:gd name="T42" fmla="*/ 182 w 195"/>
                  <a:gd name="T43" fmla="*/ 88 h 98"/>
                  <a:gd name="T44" fmla="*/ 169 w 195"/>
                  <a:gd name="T45" fmla="*/ 91 h 98"/>
                  <a:gd name="T46" fmla="*/ 165 w 195"/>
                  <a:gd name="T47" fmla="*/ 94 h 98"/>
                  <a:gd name="T48" fmla="*/ 154 w 195"/>
                  <a:gd name="T49" fmla="*/ 97 h 98"/>
                  <a:gd name="T50" fmla="*/ 136 w 195"/>
                  <a:gd name="T51" fmla="*/ 97 h 98"/>
                  <a:gd name="T52" fmla="*/ 125 w 195"/>
                  <a:gd name="T53" fmla="*/ 97 h 98"/>
                  <a:gd name="T54" fmla="*/ 125 w 195"/>
                  <a:gd name="T55" fmla="*/ 88 h 98"/>
                  <a:gd name="T56" fmla="*/ 108 w 195"/>
                  <a:gd name="T57" fmla="*/ 66 h 98"/>
                  <a:gd name="T58" fmla="*/ 108 w 195"/>
                  <a:gd name="T59" fmla="*/ 51 h 98"/>
                  <a:gd name="T60" fmla="*/ 88 w 195"/>
                  <a:gd name="T61" fmla="*/ 51 h 98"/>
                  <a:gd name="T62" fmla="*/ 81 w 195"/>
                  <a:gd name="T63" fmla="*/ 43 h 98"/>
                  <a:gd name="T64" fmla="*/ 75 w 195"/>
                  <a:gd name="T65" fmla="*/ 51 h 98"/>
                  <a:gd name="T66" fmla="*/ 69 w 195"/>
                  <a:gd name="T67" fmla="*/ 40 h 98"/>
                  <a:gd name="T68" fmla="*/ 63 w 195"/>
                  <a:gd name="T69" fmla="*/ 40 h 98"/>
                  <a:gd name="T70" fmla="*/ 63 w 195"/>
                  <a:gd name="T71" fmla="*/ 26 h 98"/>
                  <a:gd name="T72" fmla="*/ 58 w 195"/>
                  <a:gd name="T73" fmla="*/ 20 h 98"/>
                  <a:gd name="T74" fmla="*/ 40 w 195"/>
                  <a:gd name="T75" fmla="*/ 23 h 98"/>
                  <a:gd name="T76" fmla="*/ 29 w 195"/>
                  <a:gd name="T77" fmla="*/ 40 h 98"/>
                  <a:gd name="T78" fmla="*/ 15 w 195"/>
                  <a:gd name="T79" fmla="*/ 43 h 98"/>
                  <a:gd name="T80" fmla="*/ 0 w 195"/>
                  <a:gd name="T81" fmla="*/ 4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95" h="98">
                    <a:moveTo>
                      <a:pt x="0" y="49"/>
                    </a:moveTo>
                    <a:lnTo>
                      <a:pt x="17" y="20"/>
                    </a:lnTo>
                    <a:lnTo>
                      <a:pt x="25" y="20"/>
                    </a:lnTo>
                    <a:lnTo>
                      <a:pt x="38" y="6"/>
                    </a:lnTo>
                    <a:lnTo>
                      <a:pt x="54" y="6"/>
                    </a:lnTo>
                    <a:lnTo>
                      <a:pt x="58" y="3"/>
                    </a:lnTo>
                    <a:lnTo>
                      <a:pt x="63" y="0"/>
                    </a:lnTo>
                    <a:lnTo>
                      <a:pt x="83" y="17"/>
                    </a:lnTo>
                    <a:lnTo>
                      <a:pt x="88" y="29"/>
                    </a:lnTo>
                    <a:lnTo>
                      <a:pt x="92" y="23"/>
                    </a:lnTo>
                    <a:lnTo>
                      <a:pt x="108" y="34"/>
                    </a:lnTo>
                    <a:lnTo>
                      <a:pt x="117" y="34"/>
                    </a:lnTo>
                    <a:lnTo>
                      <a:pt x="125" y="43"/>
                    </a:lnTo>
                    <a:lnTo>
                      <a:pt x="138" y="49"/>
                    </a:lnTo>
                    <a:lnTo>
                      <a:pt x="138" y="63"/>
                    </a:lnTo>
                    <a:lnTo>
                      <a:pt x="163" y="63"/>
                    </a:lnTo>
                    <a:lnTo>
                      <a:pt x="169" y="77"/>
                    </a:lnTo>
                    <a:lnTo>
                      <a:pt x="184" y="77"/>
                    </a:lnTo>
                    <a:lnTo>
                      <a:pt x="194" y="94"/>
                    </a:lnTo>
                    <a:lnTo>
                      <a:pt x="188" y="97"/>
                    </a:lnTo>
                    <a:lnTo>
                      <a:pt x="184" y="91"/>
                    </a:lnTo>
                    <a:lnTo>
                      <a:pt x="182" y="88"/>
                    </a:lnTo>
                    <a:lnTo>
                      <a:pt x="169" y="91"/>
                    </a:lnTo>
                    <a:lnTo>
                      <a:pt x="165" y="94"/>
                    </a:lnTo>
                    <a:lnTo>
                      <a:pt x="154" y="97"/>
                    </a:lnTo>
                    <a:lnTo>
                      <a:pt x="136" y="97"/>
                    </a:lnTo>
                    <a:lnTo>
                      <a:pt x="125" y="97"/>
                    </a:lnTo>
                    <a:lnTo>
                      <a:pt x="125" y="88"/>
                    </a:lnTo>
                    <a:lnTo>
                      <a:pt x="108" y="66"/>
                    </a:lnTo>
                    <a:lnTo>
                      <a:pt x="108" y="51"/>
                    </a:lnTo>
                    <a:lnTo>
                      <a:pt x="88" y="51"/>
                    </a:lnTo>
                    <a:lnTo>
                      <a:pt x="81" y="43"/>
                    </a:lnTo>
                    <a:lnTo>
                      <a:pt x="75" y="51"/>
                    </a:lnTo>
                    <a:lnTo>
                      <a:pt x="69" y="40"/>
                    </a:lnTo>
                    <a:lnTo>
                      <a:pt x="63" y="40"/>
                    </a:lnTo>
                    <a:lnTo>
                      <a:pt x="63" y="26"/>
                    </a:lnTo>
                    <a:lnTo>
                      <a:pt x="58" y="20"/>
                    </a:lnTo>
                    <a:lnTo>
                      <a:pt x="40" y="23"/>
                    </a:lnTo>
                    <a:lnTo>
                      <a:pt x="29" y="40"/>
                    </a:lnTo>
                    <a:lnTo>
                      <a:pt x="15" y="43"/>
                    </a:lnTo>
                    <a:lnTo>
                      <a:pt x="0" y="49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3110" name="Freeform 38"/>
              <p:cNvSpPr>
                <a:spLocks/>
              </p:cNvSpPr>
              <p:nvPr/>
            </p:nvSpPr>
            <p:spPr bwMode="ltGray">
              <a:xfrm>
                <a:off x="1234" y="1995"/>
                <a:ext cx="129" cy="83"/>
              </a:xfrm>
              <a:custGeom>
                <a:avLst/>
                <a:gdLst>
                  <a:gd name="T0" fmla="*/ 0 w 129"/>
                  <a:gd name="T1" fmla="*/ 62 h 83"/>
                  <a:gd name="T2" fmla="*/ 12 w 129"/>
                  <a:gd name="T3" fmla="*/ 65 h 83"/>
                  <a:gd name="T4" fmla="*/ 40 w 129"/>
                  <a:gd name="T5" fmla="*/ 62 h 83"/>
                  <a:gd name="T6" fmla="*/ 52 w 129"/>
                  <a:gd name="T7" fmla="*/ 79 h 83"/>
                  <a:gd name="T8" fmla="*/ 68 w 129"/>
                  <a:gd name="T9" fmla="*/ 82 h 83"/>
                  <a:gd name="T10" fmla="*/ 76 w 129"/>
                  <a:gd name="T11" fmla="*/ 62 h 83"/>
                  <a:gd name="T12" fmla="*/ 72 w 129"/>
                  <a:gd name="T13" fmla="*/ 57 h 83"/>
                  <a:gd name="T14" fmla="*/ 80 w 129"/>
                  <a:gd name="T15" fmla="*/ 48 h 83"/>
                  <a:gd name="T16" fmla="*/ 96 w 129"/>
                  <a:gd name="T17" fmla="*/ 62 h 83"/>
                  <a:gd name="T18" fmla="*/ 108 w 129"/>
                  <a:gd name="T19" fmla="*/ 62 h 83"/>
                  <a:gd name="T20" fmla="*/ 108 w 129"/>
                  <a:gd name="T21" fmla="*/ 54 h 83"/>
                  <a:gd name="T22" fmla="*/ 116 w 129"/>
                  <a:gd name="T23" fmla="*/ 54 h 83"/>
                  <a:gd name="T24" fmla="*/ 128 w 129"/>
                  <a:gd name="T25" fmla="*/ 40 h 83"/>
                  <a:gd name="T26" fmla="*/ 120 w 129"/>
                  <a:gd name="T27" fmla="*/ 37 h 83"/>
                  <a:gd name="T28" fmla="*/ 120 w 129"/>
                  <a:gd name="T29" fmla="*/ 23 h 83"/>
                  <a:gd name="T30" fmla="*/ 120 w 129"/>
                  <a:gd name="T31" fmla="*/ 11 h 83"/>
                  <a:gd name="T32" fmla="*/ 102 w 129"/>
                  <a:gd name="T33" fmla="*/ 8 h 83"/>
                  <a:gd name="T34" fmla="*/ 88 w 129"/>
                  <a:gd name="T35" fmla="*/ 11 h 83"/>
                  <a:gd name="T36" fmla="*/ 76 w 129"/>
                  <a:gd name="T37" fmla="*/ 11 h 83"/>
                  <a:gd name="T38" fmla="*/ 58 w 129"/>
                  <a:gd name="T39" fmla="*/ 8 h 83"/>
                  <a:gd name="T40" fmla="*/ 44 w 129"/>
                  <a:gd name="T41" fmla="*/ 0 h 83"/>
                  <a:gd name="T42" fmla="*/ 40 w 129"/>
                  <a:gd name="T43" fmla="*/ 8 h 83"/>
                  <a:gd name="T44" fmla="*/ 38 w 129"/>
                  <a:gd name="T45" fmla="*/ 25 h 83"/>
                  <a:gd name="T46" fmla="*/ 24 w 129"/>
                  <a:gd name="T47" fmla="*/ 25 h 83"/>
                  <a:gd name="T48" fmla="*/ 20 w 129"/>
                  <a:gd name="T49" fmla="*/ 40 h 83"/>
                  <a:gd name="T50" fmla="*/ 12 w 129"/>
                  <a:gd name="T51" fmla="*/ 45 h 83"/>
                  <a:gd name="T52" fmla="*/ 0 w 129"/>
                  <a:gd name="T53" fmla="*/ 6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9" h="83">
                    <a:moveTo>
                      <a:pt x="0" y="62"/>
                    </a:moveTo>
                    <a:lnTo>
                      <a:pt x="12" y="65"/>
                    </a:lnTo>
                    <a:lnTo>
                      <a:pt x="40" y="62"/>
                    </a:lnTo>
                    <a:lnTo>
                      <a:pt x="52" y="79"/>
                    </a:lnTo>
                    <a:lnTo>
                      <a:pt x="68" y="82"/>
                    </a:lnTo>
                    <a:lnTo>
                      <a:pt x="76" y="62"/>
                    </a:lnTo>
                    <a:lnTo>
                      <a:pt x="72" y="57"/>
                    </a:lnTo>
                    <a:lnTo>
                      <a:pt x="80" y="48"/>
                    </a:lnTo>
                    <a:lnTo>
                      <a:pt x="96" y="62"/>
                    </a:lnTo>
                    <a:lnTo>
                      <a:pt x="108" y="62"/>
                    </a:lnTo>
                    <a:lnTo>
                      <a:pt x="108" y="54"/>
                    </a:lnTo>
                    <a:lnTo>
                      <a:pt x="116" y="54"/>
                    </a:lnTo>
                    <a:lnTo>
                      <a:pt x="128" y="40"/>
                    </a:lnTo>
                    <a:lnTo>
                      <a:pt x="120" y="37"/>
                    </a:lnTo>
                    <a:lnTo>
                      <a:pt x="120" y="23"/>
                    </a:lnTo>
                    <a:lnTo>
                      <a:pt x="120" y="11"/>
                    </a:lnTo>
                    <a:lnTo>
                      <a:pt x="102" y="8"/>
                    </a:lnTo>
                    <a:lnTo>
                      <a:pt x="88" y="11"/>
                    </a:lnTo>
                    <a:lnTo>
                      <a:pt x="76" y="11"/>
                    </a:lnTo>
                    <a:lnTo>
                      <a:pt x="58" y="8"/>
                    </a:lnTo>
                    <a:lnTo>
                      <a:pt x="44" y="0"/>
                    </a:lnTo>
                    <a:lnTo>
                      <a:pt x="40" y="8"/>
                    </a:lnTo>
                    <a:lnTo>
                      <a:pt x="38" y="25"/>
                    </a:lnTo>
                    <a:lnTo>
                      <a:pt x="24" y="25"/>
                    </a:lnTo>
                    <a:lnTo>
                      <a:pt x="20" y="40"/>
                    </a:lnTo>
                    <a:lnTo>
                      <a:pt x="12" y="45"/>
                    </a:lnTo>
                    <a:lnTo>
                      <a:pt x="0" y="62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  <p:sp>
            <p:nvSpPr>
              <p:cNvPr id="3111" name="Freeform 39"/>
              <p:cNvSpPr>
                <a:spLocks/>
              </p:cNvSpPr>
              <p:nvPr/>
            </p:nvSpPr>
            <p:spPr bwMode="ltGray">
              <a:xfrm>
                <a:off x="1155" y="2228"/>
                <a:ext cx="802" cy="1698"/>
              </a:xfrm>
              <a:custGeom>
                <a:avLst/>
                <a:gdLst>
                  <a:gd name="T0" fmla="*/ 92 w 802"/>
                  <a:gd name="T1" fmla="*/ 28 h 1698"/>
                  <a:gd name="T2" fmla="*/ 152 w 802"/>
                  <a:gd name="T3" fmla="*/ 3 h 1698"/>
                  <a:gd name="T4" fmla="*/ 127 w 802"/>
                  <a:gd name="T5" fmla="*/ 59 h 1698"/>
                  <a:gd name="T6" fmla="*/ 152 w 802"/>
                  <a:gd name="T7" fmla="*/ 56 h 1698"/>
                  <a:gd name="T8" fmla="*/ 177 w 802"/>
                  <a:gd name="T9" fmla="*/ 53 h 1698"/>
                  <a:gd name="T10" fmla="*/ 212 w 802"/>
                  <a:gd name="T11" fmla="*/ 73 h 1698"/>
                  <a:gd name="T12" fmla="*/ 322 w 802"/>
                  <a:gd name="T13" fmla="*/ 103 h 1698"/>
                  <a:gd name="T14" fmla="*/ 372 w 802"/>
                  <a:gd name="T15" fmla="*/ 134 h 1698"/>
                  <a:gd name="T16" fmla="*/ 437 w 802"/>
                  <a:gd name="T17" fmla="*/ 151 h 1698"/>
                  <a:gd name="T18" fmla="*/ 530 w 802"/>
                  <a:gd name="T19" fmla="*/ 234 h 1698"/>
                  <a:gd name="T20" fmla="*/ 581 w 802"/>
                  <a:gd name="T21" fmla="*/ 338 h 1698"/>
                  <a:gd name="T22" fmla="*/ 780 w 802"/>
                  <a:gd name="T23" fmla="*/ 424 h 1698"/>
                  <a:gd name="T24" fmla="*/ 782 w 802"/>
                  <a:gd name="T25" fmla="*/ 567 h 1698"/>
                  <a:gd name="T26" fmla="*/ 731 w 802"/>
                  <a:gd name="T27" fmla="*/ 642 h 1698"/>
                  <a:gd name="T28" fmla="*/ 723 w 802"/>
                  <a:gd name="T29" fmla="*/ 751 h 1698"/>
                  <a:gd name="T30" fmla="*/ 694 w 802"/>
                  <a:gd name="T31" fmla="*/ 798 h 1698"/>
                  <a:gd name="T32" fmla="*/ 647 w 802"/>
                  <a:gd name="T33" fmla="*/ 879 h 1698"/>
                  <a:gd name="T34" fmla="*/ 579 w 802"/>
                  <a:gd name="T35" fmla="*/ 907 h 1698"/>
                  <a:gd name="T36" fmla="*/ 544 w 802"/>
                  <a:gd name="T37" fmla="*/ 991 h 1698"/>
                  <a:gd name="T38" fmla="*/ 536 w 802"/>
                  <a:gd name="T39" fmla="*/ 1061 h 1698"/>
                  <a:gd name="T40" fmla="*/ 481 w 802"/>
                  <a:gd name="T41" fmla="*/ 1125 h 1698"/>
                  <a:gd name="T42" fmla="*/ 448 w 802"/>
                  <a:gd name="T43" fmla="*/ 1175 h 1698"/>
                  <a:gd name="T44" fmla="*/ 427 w 802"/>
                  <a:gd name="T45" fmla="*/ 1200 h 1698"/>
                  <a:gd name="T46" fmla="*/ 415 w 802"/>
                  <a:gd name="T47" fmla="*/ 1267 h 1698"/>
                  <a:gd name="T48" fmla="*/ 361 w 802"/>
                  <a:gd name="T49" fmla="*/ 1295 h 1698"/>
                  <a:gd name="T50" fmla="*/ 318 w 802"/>
                  <a:gd name="T51" fmla="*/ 1323 h 1698"/>
                  <a:gd name="T52" fmla="*/ 316 w 802"/>
                  <a:gd name="T53" fmla="*/ 1387 h 1698"/>
                  <a:gd name="T54" fmla="*/ 275 w 802"/>
                  <a:gd name="T55" fmla="*/ 1437 h 1698"/>
                  <a:gd name="T56" fmla="*/ 300 w 802"/>
                  <a:gd name="T57" fmla="*/ 1482 h 1698"/>
                  <a:gd name="T58" fmla="*/ 259 w 802"/>
                  <a:gd name="T59" fmla="*/ 1524 h 1698"/>
                  <a:gd name="T60" fmla="*/ 238 w 802"/>
                  <a:gd name="T61" fmla="*/ 1597 h 1698"/>
                  <a:gd name="T62" fmla="*/ 292 w 802"/>
                  <a:gd name="T63" fmla="*/ 1697 h 1698"/>
                  <a:gd name="T64" fmla="*/ 228 w 802"/>
                  <a:gd name="T65" fmla="*/ 1647 h 1698"/>
                  <a:gd name="T66" fmla="*/ 187 w 802"/>
                  <a:gd name="T67" fmla="*/ 1557 h 1698"/>
                  <a:gd name="T68" fmla="*/ 183 w 802"/>
                  <a:gd name="T69" fmla="*/ 1323 h 1698"/>
                  <a:gd name="T70" fmla="*/ 177 w 802"/>
                  <a:gd name="T71" fmla="*/ 1223 h 1698"/>
                  <a:gd name="T72" fmla="*/ 181 w 802"/>
                  <a:gd name="T73" fmla="*/ 1114 h 1698"/>
                  <a:gd name="T74" fmla="*/ 189 w 802"/>
                  <a:gd name="T75" fmla="*/ 1027 h 1698"/>
                  <a:gd name="T76" fmla="*/ 185 w 802"/>
                  <a:gd name="T77" fmla="*/ 888 h 1698"/>
                  <a:gd name="T78" fmla="*/ 191 w 802"/>
                  <a:gd name="T79" fmla="*/ 773 h 1698"/>
                  <a:gd name="T80" fmla="*/ 144 w 802"/>
                  <a:gd name="T81" fmla="*/ 695 h 1698"/>
                  <a:gd name="T82" fmla="*/ 72 w 802"/>
                  <a:gd name="T83" fmla="*/ 634 h 1698"/>
                  <a:gd name="T84" fmla="*/ 47 w 802"/>
                  <a:gd name="T85" fmla="*/ 539 h 1698"/>
                  <a:gd name="T86" fmla="*/ 14 w 802"/>
                  <a:gd name="T87" fmla="*/ 486 h 1698"/>
                  <a:gd name="T88" fmla="*/ 16 w 802"/>
                  <a:gd name="T89" fmla="*/ 396 h 1698"/>
                  <a:gd name="T90" fmla="*/ 8 w 802"/>
                  <a:gd name="T91" fmla="*/ 310 h 1698"/>
                  <a:gd name="T92" fmla="*/ 58 w 802"/>
                  <a:gd name="T93" fmla="*/ 140 h 1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02" h="1698">
                    <a:moveTo>
                      <a:pt x="62" y="75"/>
                    </a:moveTo>
                    <a:lnTo>
                      <a:pt x="72" y="56"/>
                    </a:lnTo>
                    <a:lnTo>
                      <a:pt x="92" y="28"/>
                    </a:lnTo>
                    <a:lnTo>
                      <a:pt x="121" y="11"/>
                    </a:lnTo>
                    <a:lnTo>
                      <a:pt x="136" y="0"/>
                    </a:lnTo>
                    <a:lnTo>
                      <a:pt x="152" y="3"/>
                    </a:lnTo>
                    <a:lnTo>
                      <a:pt x="148" y="17"/>
                    </a:lnTo>
                    <a:lnTo>
                      <a:pt x="131" y="31"/>
                    </a:lnTo>
                    <a:lnTo>
                      <a:pt x="127" y="59"/>
                    </a:lnTo>
                    <a:lnTo>
                      <a:pt x="131" y="81"/>
                    </a:lnTo>
                    <a:lnTo>
                      <a:pt x="146" y="81"/>
                    </a:lnTo>
                    <a:lnTo>
                      <a:pt x="152" y="56"/>
                    </a:lnTo>
                    <a:lnTo>
                      <a:pt x="156" y="31"/>
                    </a:lnTo>
                    <a:lnTo>
                      <a:pt x="166" y="39"/>
                    </a:lnTo>
                    <a:lnTo>
                      <a:pt x="177" y="53"/>
                    </a:lnTo>
                    <a:lnTo>
                      <a:pt x="197" y="47"/>
                    </a:lnTo>
                    <a:lnTo>
                      <a:pt x="209" y="59"/>
                    </a:lnTo>
                    <a:lnTo>
                      <a:pt x="212" y="73"/>
                    </a:lnTo>
                    <a:lnTo>
                      <a:pt x="242" y="67"/>
                    </a:lnTo>
                    <a:lnTo>
                      <a:pt x="300" y="59"/>
                    </a:lnTo>
                    <a:lnTo>
                      <a:pt x="322" y="103"/>
                    </a:lnTo>
                    <a:lnTo>
                      <a:pt x="359" y="126"/>
                    </a:lnTo>
                    <a:lnTo>
                      <a:pt x="357" y="145"/>
                    </a:lnTo>
                    <a:lnTo>
                      <a:pt x="372" y="134"/>
                    </a:lnTo>
                    <a:lnTo>
                      <a:pt x="390" y="134"/>
                    </a:lnTo>
                    <a:lnTo>
                      <a:pt x="411" y="154"/>
                    </a:lnTo>
                    <a:lnTo>
                      <a:pt x="437" y="151"/>
                    </a:lnTo>
                    <a:lnTo>
                      <a:pt x="458" y="154"/>
                    </a:lnTo>
                    <a:lnTo>
                      <a:pt x="493" y="190"/>
                    </a:lnTo>
                    <a:lnTo>
                      <a:pt x="530" y="234"/>
                    </a:lnTo>
                    <a:lnTo>
                      <a:pt x="546" y="285"/>
                    </a:lnTo>
                    <a:lnTo>
                      <a:pt x="536" y="324"/>
                    </a:lnTo>
                    <a:lnTo>
                      <a:pt x="581" y="338"/>
                    </a:lnTo>
                    <a:lnTo>
                      <a:pt x="655" y="357"/>
                    </a:lnTo>
                    <a:lnTo>
                      <a:pt x="731" y="380"/>
                    </a:lnTo>
                    <a:lnTo>
                      <a:pt x="780" y="424"/>
                    </a:lnTo>
                    <a:lnTo>
                      <a:pt x="801" y="466"/>
                    </a:lnTo>
                    <a:lnTo>
                      <a:pt x="801" y="519"/>
                    </a:lnTo>
                    <a:lnTo>
                      <a:pt x="782" y="567"/>
                    </a:lnTo>
                    <a:lnTo>
                      <a:pt x="760" y="592"/>
                    </a:lnTo>
                    <a:lnTo>
                      <a:pt x="746" y="608"/>
                    </a:lnTo>
                    <a:lnTo>
                      <a:pt x="731" y="642"/>
                    </a:lnTo>
                    <a:lnTo>
                      <a:pt x="729" y="673"/>
                    </a:lnTo>
                    <a:lnTo>
                      <a:pt x="731" y="712"/>
                    </a:lnTo>
                    <a:lnTo>
                      <a:pt x="723" y="751"/>
                    </a:lnTo>
                    <a:lnTo>
                      <a:pt x="711" y="759"/>
                    </a:lnTo>
                    <a:lnTo>
                      <a:pt x="707" y="782"/>
                    </a:lnTo>
                    <a:lnTo>
                      <a:pt x="694" y="798"/>
                    </a:lnTo>
                    <a:lnTo>
                      <a:pt x="692" y="818"/>
                    </a:lnTo>
                    <a:lnTo>
                      <a:pt x="674" y="840"/>
                    </a:lnTo>
                    <a:lnTo>
                      <a:pt x="647" y="879"/>
                    </a:lnTo>
                    <a:lnTo>
                      <a:pt x="624" y="890"/>
                    </a:lnTo>
                    <a:lnTo>
                      <a:pt x="608" y="888"/>
                    </a:lnTo>
                    <a:lnTo>
                      <a:pt x="579" y="907"/>
                    </a:lnTo>
                    <a:lnTo>
                      <a:pt x="550" y="952"/>
                    </a:lnTo>
                    <a:lnTo>
                      <a:pt x="544" y="969"/>
                    </a:lnTo>
                    <a:lnTo>
                      <a:pt x="544" y="991"/>
                    </a:lnTo>
                    <a:lnTo>
                      <a:pt x="550" y="1016"/>
                    </a:lnTo>
                    <a:lnTo>
                      <a:pt x="536" y="1041"/>
                    </a:lnTo>
                    <a:lnTo>
                      <a:pt x="536" y="1061"/>
                    </a:lnTo>
                    <a:lnTo>
                      <a:pt x="513" y="1083"/>
                    </a:lnTo>
                    <a:lnTo>
                      <a:pt x="495" y="1100"/>
                    </a:lnTo>
                    <a:lnTo>
                      <a:pt x="481" y="1125"/>
                    </a:lnTo>
                    <a:lnTo>
                      <a:pt x="476" y="1150"/>
                    </a:lnTo>
                    <a:lnTo>
                      <a:pt x="456" y="1181"/>
                    </a:lnTo>
                    <a:lnTo>
                      <a:pt x="448" y="1175"/>
                    </a:lnTo>
                    <a:lnTo>
                      <a:pt x="433" y="1175"/>
                    </a:lnTo>
                    <a:lnTo>
                      <a:pt x="413" y="1186"/>
                    </a:lnTo>
                    <a:lnTo>
                      <a:pt x="427" y="1200"/>
                    </a:lnTo>
                    <a:lnTo>
                      <a:pt x="427" y="1228"/>
                    </a:lnTo>
                    <a:lnTo>
                      <a:pt x="425" y="1250"/>
                    </a:lnTo>
                    <a:lnTo>
                      <a:pt x="415" y="1267"/>
                    </a:lnTo>
                    <a:lnTo>
                      <a:pt x="390" y="1270"/>
                    </a:lnTo>
                    <a:lnTo>
                      <a:pt x="370" y="1278"/>
                    </a:lnTo>
                    <a:lnTo>
                      <a:pt x="361" y="1295"/>
                    </a:lnTo>
                    <a:lnTo>
                      <a:pt x="361" y="1323"/>
                    </a:lnTo>
                    <a:lnTo>
                      <a:pt x="337" y="1326"/>
                    </a:lnTo>
                    <a:lnTo>
                      <a:pt x="318" y="1323"/>
                    </a:lnTo>
                    <a:lnTo>
                      <a:pt x="312" y="1334"/>
                    </a:lnTo>
                    <a:lnTo>
                      <a:pt x="322" y="1345"/>
                    </a:lnTo>
                    <a:lnTo>
                      <a:pt x="316" y="1387"/>
                    </a:lnTo>
                    <a:lnTo>
                      <a:pt x="308" y="1423"/>
                    </a:lnTo>
                    <a:lnTo>
                      <a:pt x="283" y="1423"/>
                    </a:lnTo>
                    <a:lnTo>
                      <a:pt x="275" y="1437"/>
                    </a:lnTo>
                    <a:lnTo>
                      <a:pt x="277" y="1465"/>
                    </a:lnTo>
                    <a:lnTo>
                      <a:pt x="290" y="1465"/>
                    </a:lnTo>
                    <a:lnTo>
                      <a:pt x="300" y="1482"/>
                    </a:lnTo>
                    <a:lnTo>
                      <a:pt x="294" y="1510"/>
                    </a:lnTo>
                    <a:lnTo>
                      <a:pt x="281" y="1513"/>
                    </a:lnTo>
                    <a:lnTo>
                      <a:pt x="259" y="1524"/>
                    </a:lnTo>
                    <a:lnTo>
                      <a:pt x="253" y="1546"/>
                    </a:lnTo>
                    <a:lnTo>
                      <a:pt x="251" y="1580"/>
                    </a:lnTo>
                    <a:lnTo>
                      <a:pt x="238" y="1597"/>
                    </a:lnTo>
                    <a:lnTo>
                      <a:pt x="286" y="1652"/>
                    </a:lnTo>
                    <a:lnTo>
                      <a:pt x="300" y="1680"/>
                    </a:lnTo>
                    <a:lnTo>
                      <a:pt x="292" y="1697"/>
                    </a:lnTo>
                    <a:lnTo>
                      <a:pt x="271" y="1686"/>
                    </a:lnTo>
                    <a:lnTo>
                      <a:pt x="253" y="1664"/>
                    </a:lnTo>
                    <a:lnTo>
                      <a:pt x="228" y="1647"/>
                    </a:lnTo>
                    <a:lnTo>
                      <a:pt x="205" y="1619"/>
                    </a:lnTo>
                    <a:lnTo>
                      <a:pt x="189" y="1585"/>
                    </a:lnTo>
                    <a:lnTo>
                      <a:pt x="187" y="1557"/>
                    </a:lnTo>
                    <a:lnTo>
                      <a:pt x="191" y="1535"/>
                    </a:lnTo>
                    <a:lnTo>
                      <a:pt x="189" y="1354"/>
                    </a:lnTo>
                    <a:lnTo>
                      <a:pt x="183" y="1323"/>
                    </a:lnTo>
                    <a:lnTo>
                      <a:pt x="166" y="1289"/>
                    </a:lnTo>
                    <a:lnTo>
                      <a:pt x="166" y="1259"/>
                    </a:lnTo>
                    <a:lnTo>
                      <a:pt x="177" y="1223"/>
                    </a:lnTo>
                    <a:lnTo>
                      <a:pt x="187" y="1178"/>
                    </a:lnTo>
                    <a:lnTo>
                      <a:pt x="183" y="1133"/>
                    </a:lnTo>
                    <a:lnTo>
                      <a:pt x="181" y="1114"/>
                    </a:lnTo>
                    <a:lnTo>
                      <a:pt x="179" y="1089"/>
                    </a:lnTo>
                    <a:lnTo>
                      <a:pt x="185" y="1077"/>
                    </a:lnTo>
                    <a:lnTo>
                      <a:pt x="189" y="1027"/>
                    </a:lnTo>
                    <a:lnTo>
                      <a:pt x="185" y="1002"/>
                    </a:lnTo>
                    <a:lnTo>
                      <a:pt x="193" y="941"/>
                    </a:lnTo>
                    <a:lnTo>
                      <a:pt x="185" y="888"/>
                    </a:lnTo>
                    <a:lnTo>
                      <a:pt x="191" y="860"/>
                    </a:lnTo>
                    <a:lnTo>
                      <a:pt x="201" y="807"/>
                    </a:lnTo>
                    <a:lnTo>
                      <a:pt x="191" y="773"/>
                    </a:lnTo>
                    <a:lnTo>
                      <a:pt x="172" y="748"/>
                    </a:lnTo>
                    <a:lnTo>
                      <a:pt x="166" y="720"/>
                    </a:lnTo>
                    <a:lnTo>
                      <a:pt x="144" y="695"/>
                    </a:lnTo>
                    <a:lnTo>
                      <a:pt x="121" y="678"/>
                    </a:lnTo>
                    <a:lnTo>
                      <a:pt x="88" y="670"/>
                    </a:lnTo>
                    <a:lnTo>
                      <a:pt x="72" y="634"/>
                    </a:lnTo>
                    <a:lnTo>
                      <a:pt x="51" y="597"/>
                    </a:lnTo>
                    <a:lnTo>
                      <a:pt x="49" y="567"/>
                    </a:lnTo>
                    <a:lnTo>
                      <a:pt x="47" y="539"/>
                    </a:lnTo>
                    <a:lnTo>
                      <a:pt x="41" y="519"/>
                    </a:lnTo>
                    <a:lnTo>
                      <a:pt x="29" y="497"/>
                    </a:lnTo>
                    <a:lnTo>
                      <a:pt x="14" y="486"/>
                    </a:lnTo>
                    <a:lnTo>
                      <a:pt x="2" y="463"/>
                    </a:lnTo>
                    <a:lnTo>
                      <a:pt x="16" y="444"/>
                    </a:lnTo>
                    <a:lnTo>
                      <a:pt x="16" y="396"/>
                    </a:lnTo>
                    <a:lnTo>
                      <a:pt x="8" y="371"/>
                    </a:lnTo>
                    <a:lnTo>
                      <a:pt x="0" y="346"/>
                    </a:lnTo>
                    <a:lnTo>
                      <a:pt x="8" y="310"/>
                    </a:lnTo>
                    <a:lnTo>
                      <a:pt x="39" y="220"/>
                    </a:lnTo>
                    <a:lnTo>
                      <a:pt x="41" y="181"/>
                    </a:lnTo>
                    <a:lnTo>
                      <a:pt x="58" y="140"/>
                    </a:lnTo>
                    <a:lnTo>
                      <a:pt x="58" y="117"/>
                    </a:lnTo>
                    <a:lnTo>
                      <a:pt x="62" y="75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>
                  <a:solidFill>
                    <a:srgbClr val="EAEAEA"/>
                  </a:solidFill>
                  <a:latin typeface="Geneva" charset="0"/>
                  <a:ea typeface="ＭＳ Ｐゴシック" charset="0"/>
                  <a:cs typeface="ＭＳ Ｐゴシック" charset="0"/>
                </a:endParaRPr>
              </a:p>
            </p:txBody>
          </p:sp>
        </p:grpSp>
      </p:grpSp>
      <p:sp>
        <p:nvSpPr>
          <p:cNvPr id="3112" name="Rectangle 40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113" name="Rectangle 4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114" name="Rectangle 4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+mj-lt"/>
                <a:cs typeface="+mn-cs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EAEAEA"/>
              </a:solidFill>
              <a:latin typeface="Arial"/>
              <a:ea typeface="ＭＳ Ｐゴシック" charset="0"/>
            </a:endParaRPr>
          </a:p>
        </p:txBody>
      </p:sp>
      <p:sp>
        <p:nvSpPr>
          <p:cNvPr id="3115" name="Rectangle 4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+mj-lt"/>
                <a:cs typeface="+mn-cs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EAEAEA"/>
              </a:solidFill>
              <a:latin typeface="Arial"/>
              <a:ea typeface="ＭＳ Ｐゴシック" charset="0"/>
            </a:endParaRPr>
          </a:p>
        </p:txBody>
      </p:sp>
      <p:sp>
        <p:nvSpPr>
          <p:cNvPr id="3116" name="Rectangle 4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+mj-lt"/>
                <a:cs typeface="+mn-cs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E32110ED-72F7-8648-91CB-2424D0EB2A46}" type="slidenum">
              <a:rPr lang="en-US">
                <a:solidFill>
                  <a:srgbClr val="EAEAEA"/>
                </a:solidFill>
                <a:latin typeface="Arial"/>
                <a:ea typeface="ＭＳ Ｐゴシック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EAEAEA"/>
              </a:solidFill>
              <a:latin typeface="Arial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119760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Monotype Sorts" charset="0"/>
        <a:buChar char="l"/>
        <a:defRPr sz="32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Monotype Sorts" charset="0"/>
        <a:buChar char="l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3.jpeg"/><Relationship Id="rId3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5.jpeg"/><Relationship Id="rId3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7.jpeg"/><Relationship Id="rId3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22.jpeg"/><Relationship Id="rId3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4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4" Type="http://schemas.openxmlformats.org/officeDocument/2006/relationships/image" Target="../media/image34.jpeg"/><Relationship Id="rId5" Type="http://schemas.openxmlformats.org/officeDocument/2006/relationships/image" Target="../media/image35.jpeg"/><Relationship Id="rId6" Type="http://schemas.openxmlformats.org/officeDocument/2006/relationships/image" Target="../media/image36.jpeg"/><Relationship Id="rId7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4" Type="http://schemas.openxmlformats.org/officeDocument/2006/relationships/image" Target="../media/image40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2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3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4.gi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jpeg"/><Relationship Id="rId5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1.jpeg"/><Relationship Id="rId3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1" y="1134765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435100" algn="l"/>
                <a:tab pos="1778000" algn="l"/>
              </a:tabLst>
            </a:pPr>
            <a:r>
              <a:rPr lang="en-US" sz="2000" u="sng" dirty="0" smtClean="0"/>
              <a:t>Objectives:</a:t>
            </a:r>
            <a:r>
              <a:rPr lang="en-US" sz="2000" dirty="0" smtClean="0"/>
              <a:t>	1)  Explain and illustrate how living systems interact with the biotic 		&amp; abiotic factors within an environment</a:t>
            </a:r>
          </a:p>
          <a:p>
            <a:pPr>
              <a:tabLst>
                <a:tab pos="1435100" algn="l"/>
              </a:tabLst>
            </a:pPr>
            <a:r>
              <a:rPr lang="en-US" sz="2000" dirty="0" smtClean="0"/>
              <a:t>	2)  Explain and illustrate how matter is cycled within an ecosystem</a:t>
            </a:r>
          </a:p>
          <a:p>
            <a:pPr>
              <a:tabLst>
                <a:tab pos="1435100" algn="l"/>
                <a:tab pos="18288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3)  Explain and illustrate how energy is transformed and eventually 		exits an ecosystem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8235"/>
            <a:ext cx="9143999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ECOLOGY</a:t>
            </a:r>
            <a:endParaRPr 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646420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0" y="80963"/>
            <a:ext cx="8458200" cy="199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c.  Yearly precipitation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1.  30-60 in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2.  More rainfall than deserts but less than rain forests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d.  Vegetation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1.  Grasses and trees</a:t>
            </a:r>
            <a:endParaRPr lang="en-US" smtClean="0">
              <a:latin typeface="Geneva" charset="0"/>
              <a:cs typeface="+mn-cs"/>
            </a:endParaRPr>
          </a:p>
        </p:txBody>
      </p:sp>
      <p:pic>
        <p:nvPicPr>
          <p:cNvPr id="7171" name="Picture 3" descr="&#10;sananna 3.jpg                                                  0002C66CSThomas                        BC375723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371600"/>
            <a:ext cx="3200400" cy="213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0" y="3733800"/>
            <a:ext cx="9144000" cy="104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682625" algn="l"/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682625" algn="l"/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682625" algn="l"/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682625" algn="l"/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682625" algn="l"/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4.  Coniferous Forests/Taiga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	a.  Location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		1.  Northern Europe, Asia, North America</a:t>
            </a:r>
            <a:endParaRPr lang="en-US" smtClean="0">
              <a:latin typeface="Geneva" charset="0"/>
              <a:cs typeface="+mn-cs"/>
            </a:endParaRPr>
          </a:p>
        </p:txBody>
      </p:sp>
      <p:pic>
        <p:nvPicPr>
          <p:cNvPr id="7173" name="Picture 5" descr="taiga_location.gif                                             0002C66DSThomas                        BC375723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724400"/>
            <a:ext cx="3254375" cy="198120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0" y="4724400"/>
            <a:ext cx="5578475" cy="199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b.  Climate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	1.  Cool, short summers and 			cold, long winters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	2.  26-40</a:t>
            </a:r>
            <a:r>
              <a:rPr lang="en-US" sz="2000" smtClean="0">
                <a:latin typeface="Geneva" charset="0"/>
                <a:cs typeface="+mn-cs"/>
                <a:sym typeface="Symbol" charset="0"/>
              </a:rPr>
              <a:t></a:t>
            </a:r>
            <a:r>
              <a:rPr lang="en-US" sz="2000" smtClean="0">
                <a:latin typeface="Geneva" charset="0"/>
                <a:cs typeface="+mn-cs"/>
              </a:rPr>
              <a:t> F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c.  Yearly precipitation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	1.  8-24 in</a:t>
            </a:r>
            <a:endParaRPr lang="en-US" smtClean="0">
              <a:latin typeface="Geneva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57518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utoUpdateAnimBg="0"/>
      <p:bldP spid="7174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0" y="80963"/>
            <a:ext cx="9144000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d.  Vegetation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1.  Coniferous trees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	a.  Needle-leafed evergreens such as pine trees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2.  Shrubs, grasses, flowers, a variety of plants</a:t>
            </a:r>
            <a:endParaRPr lang="en-US" smtClean="0">
              <a:latin typeface="Geneva" charset="0"/>
              <a:cs typeface="+mn-cs"/>
            </a:endParaRPr>
          </a:p>
        </p:txBody>
      </p:sp>
      <p:pic>
        <p:nvPicPr>
          <p:cNvPr id="8195" name="Picture 3" descr="taiga 2.jpg                                                    0002C66DSThomas                        BC375723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752600"/>
            <a:ext cx="3048000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60325" y="4267200"/>
            <a:ext cx="9083675" cy="167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682625" algn="l"/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682625" algn="l"/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682625" algn="l"/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682625" algn="l"/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682625" algn="l"/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5.  Temperate Grasslands/Prairies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	a.  Location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		1.  Usually located in the interior 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			of a continent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			a.  In the U.S.</a:t>
            </a:r>
            <a:r>
              <a:rPr lang="en-US" sz="2000" smtClean="0">
                <a:latin typeface="Geneva" charset="0"/>
                <a:cs typeface="+mn-cs"/>
                <a:sym typeface="Wingdings" charset="0"/>
              </a:rPr>
              <a:t></a:t>
            </a:r>
            <a:r>
              <a:rPr lang="en-US" sz="2000" smtClean="0">
                <a:latin typeface="Geneva" charset="0"/>
                <a:cs typeface="+mn-cs"/>
              </a:rPr>
              <a:t> the Midwest</a:t>
            </a:r>
            <a:endParaRPr lang="en-US" smtClean="0">
              <a:latin typeface="Geneva" charset="0"/>
              <a:cs typeface="+mn-cs"/>
            </a:endParaRPr>
          </a:p>
        </p:txBody>
      </p:sp>
      <p:pic>
        <p:nvPicPr>
          <p:cNvPr id="8197" name="Picture 5" descr="grassland_location.gif                                         0002C670SThomas                        BC375723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625" y="4724400"/>
            <a:ext cx="3254375" cy="198120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20765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0" y="80963"/>
            <a:ext cx="9144000" cy="275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b.  Climate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1.  Dry, hot summers &amp; cold winters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2.  32-46</a:t>
            </a:r>
            <a:r>
              <a:rPr lang="en-US" sz="2000" smtClean="0">
                <a:latin typeface="Geneva" charset="0"/>
                <a:cs typeface="+mn-cs"/>
                <a:sym typeface="Symbol" charset="0"/>
              </a:rPr>
              <a:t></a:t>
            </a:r>
            <a:r>
              <a:rPr lang="en-US" sz="2000" smtClean="0">
                <a:latin typeface="Geneva" charset="0"/>
                <a:cs typeface="+mn-cs"/>
              </a:rPr>
              <a:t> F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c.  Yearly precipitation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1.  11-30 in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d.  Vegetation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1.  Mainly grasses and crops</a:t>
            </a:r>
            <a:endParaRPr lang="en-US" smtClean="0">
              <a:latin typeface="Geneva" charset="0"/>
              <a:cs typeface="+mn-cs"/>
            </a:endParaRPr>
          </a:p>
        </p:txBody>
      </p:sp>
      <p:pic>
        <p:nvPicPr>
          <p:cNvPr id="9219" name="Picture 3" descr="grassland 2.jpg                                                0002C670SThomas                        BC375723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990600"/>
            <a:ext cx="36004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0" y="2819400"/>
            <a:ext cx="9144000" cy="104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682625" algn="l"/>
                <a:tab pos="1092200" algn="l"/>
                <a:tab pos="148907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682625" algn="l"/>
                <a:tab pos="1092200" algn="l"/>
                <a:tab pos="148907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682625" algn="l"/>
                <a:tab pos="1092200" algn="l"/>
                <a:tab pos="148907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682625" algn="l"/>
                <a:tab pos="1092200" algn="l"/>
                <a:tab pos="148907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682625" algn="l"/>
                <a:tab pos="1092200" algn="l"/>
                <a:tab pos="148907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6.  Tundra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	a.  Location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		1.  Northernmost parts of North America &amp; Europe</a:t>
            </a:r>
            <a:endParaRPr lang="en-US" smtClean="0">
              <a:latin typeface="Geneva" charset="0"/>
              <a:cs typeface="+mn-cs"/>
            </a:endParaRPr>
          </a:p>
        </p:txBody>
      </p:sp>
      <p:pic>
        <p:nvPicPr>
          <p:cNvPr id="9221" name="Picture 5" descr="tundra_location.gif                                            0002C66ESThomas                        BC375723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886200"/>
            <a:ext cx="3254375" cy="198120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0" y="3886200"/>
            <a:ext cx="5638800" cy="275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092200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b.  Climate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1.  Cold, long winters &amp; cool, 			short summers, with little 			precipitation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2.  18-40</a:t>
            </a:r>
            <a:r>
              <a:rPr lang="en-US" sz="2000" smtClean="0">
                <a:latin typeface="Geneva" charset="0"/>
                <a:cs typeface="+mn-cs"/>
                <a:sym typeface="Symbol" charset="0"/>
              </a:rPr>
              <a:t></a:t>
            </a:r>
            <a:r>
              <a:rPr lang="en-US" sz="2000" smtClean="0">
                <a:latin typeface="Geneva" charset="0"/>
                <a:cs typeface="+mn-cs"/>
              </a:rPr>
              <a:t> F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c.  Yearly precipitation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1.  &lt;10 in</a:t>
            </a:r>
            <a:endParaRPr lang="en-US" smtClean="0">
              <a:latin typeface="Geneva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18370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utoUpdateAnimBg="0"/>
      <p:bldP spid="9222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0" y="80963"/>
            <a:ext cx="9144000" cy="79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d.  Vegetation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1.  Grasses, sedges, dwarf willows, &amp; mosses</a:t>
            </a:r>
            <a:endParaRPr lang="en-US" smtClean="0">
              <a:latin typeface="Geneva" charset="0"/>
              <a:cs typeface="+mn-cs"/>
            </a:endParaRPr>
          </a:p>
        </p:txBody>
      </p:sp>
      <p:pic>
        <p:nvPicPr>
          <p:cNvPr id="10244" name="Picture 4" descr="Tundra 3.jpg                                                   0002C66ESThomas                        BC375723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990600"/>
            <a:ext cx="3149600" cy="210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6" descr="tundra 5.jpg                                                   0002C66ESThomas                        BC375723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066800"/>
            <a:ext cx="2895600" cy="205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0" y="3357563"/>
            <a:ext cx="9144000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682625" algn="l"/>
                <a:tab pos="1092200" algn="l"/>
                <a:tab pos="1489075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682625" algn="l"/>
                <a:tab pos="1092200" algn="l"/>
                <a:tab pos="1489075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682625" algn="l"/>
                <a:tab pos="1092200" algn="l"/>
                <a:tab pos="1489075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682625" algn="l"/>
                <a:tab pos="1092200" algn="l"/>
                <a:tab pos="1489075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682625" algn="l"/>
                <a:tab pos="1092200" algn="l"/>
                <a:tab pos="1489075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092200" algn="l"/>
                <a:tab pos="1489075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7.  Desert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1.  Location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	a.  North Africa, central Australia, southwestern North 				America, eastern Asia</a:t>
            </a:r>
            <a:endParaRPr lang="en-US" smtClean="0">
              <a:latin typeface="Geneva" charset="0"/>
              <a:cs typeface="+mn-cs"/>
            </a:endParaRPr>
          </a:p>
        </p:txBody>
      </p:sp>
      <p:pic>
        <p:nvPicPr>
          <p:cNvPr id="10248" name="Picture 8" descr="desert_location.gif                                            0002C66FSThomas                        BC375723: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4648200"/>
            <a:ext cx="3254375" cy="198120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0" y="4876800"/>
            <a:ext cx="5181600" cy="167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2.  Climate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	a.  very dry, often hot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	b.  36-53</a:t>
            </a:r>
            <a:r>
              <a:rPr lang="en-US" sz="2000" smtClean="0">
                <a:latin typeface="Geneva" charset="0"/>
                <a:cs typeface="+mn-cs"/>
                <a:sym typeface="Symbol" charset="0"/>
              </a:rPr>
              <a:t></a:t>
            </a:r>
            <a:r>
              <a:rPr lang="en-US" sz="2000" smtClean="0">
                <a:latin typeface="Geneva" charset="0"/>
                <a:cs typeface="+mn-cs"/>
              </a:rPr>
              <a:t> F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3.  Yearly precipitation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	a.  &lt; 9 in</a:t>
            </a:r>
            <a:endParaRPr lang="en-US" smtClean="0">
              <a:latin typeface="Geneva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14650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 autoUpdateAnimBg="0"/>
      <p:bldP spid="10249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0" y="80963"/>
            <a:ext cx="9144000" cy="123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147763" algn="l"/>
                <a:tab pos="1543050" algn="l"/>
                <a:tab pos="19939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1147763" algn="l"/>
                <a:tab pos="1543050" algn="l"/>
                <a:tab pos="19939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1147763" algn="l"/>
                <a:tab pos="1543050" algn="l"/>
                <a:tab pos="19939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1147763" algn="l"/>
                <a:tab pos="1543050" algn="l"/>
                <a:tab pos="19939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1147763" algn="l"/>
                <a:tab pos="1543050" algn="l"/>
                <a:tab pos="19939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939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939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939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939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d.  Vegetation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1.  Succulent plants, mainly cactus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	a.  Succulent= high levels of H20 w/in the plant</a:t>
            </a:r>
            <a:endParaRPr lang="en-US" smtClean="0">
              <a:latin typeface="Geneva" charset="0"/>
              <a:cs typeface="+mn-cs"/>
            </a:endParaRPr>
          </a:p>
        </p:txBody>
      </p:sp>
      <p:pic>
        <p:nvPicPr>
          <p:cNvPr id="11268" name="Picture 4" descr="Desert 3                                                       0002C66FSThomas                        BC375723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447800"/>
            <a:ext cx="3276600" cy="218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 descr="desert 4.gif                                                   0002C66FSThomas                        BC375723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447800"/>
            <a:ext cx="3505200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40336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u="sng" dirty="0" smtClean="0">
                <a:sym typeface="Wingdings"/>
              </a:rPr>
              <a:t>Succession</a:t>
            </a:r>
          </a:p>
          <a:p>
            <a:r>
              <a:rPr lang="en-US" sz="2000" dirty="0" smtClean="0">
                <a:sym typeface="Wingdings"/>
              </a:rPr>
              <a:t>I.  Successional Changes in Communities</a:t>
            </a:r>
          </a:p>
          <a:p>
            <a:pPr>
              <a:tabLst>
                <a:tab pos="292100" algn="l"/>
              </a:tabLst>
            </a:pPr>
            <a:r>
              <a:rPr lang="en-US" sz="2000" dirty="0" smtClean="0">
                <a:sym typeface="Wingdings"/>
              </a:rPr>
              <a:t>	A.  Succession</a:t>
            </a:r>
          </a:p>
          <a:p>
            <a:pPr>
              <a:tabLst>
                <a:tab pos="685800" algn="l"/>
              </a:tabLst>
            </a:pPr>
            <a:r>
              <a:rPr lang="en-US" sz="2000" dirty="0" smtClean="0">
                <a:sym typeface="Wingdings"/>
              </a:rPr>
              <a:t>	1.  The gradual, sequential growth of species in an area</a:t>
            </a:r>
            <a:endParaRPr lang="en-US" sz="2000" dirty="0"/>
          </a:p>
        </p:txBody>
      </p:sp>
      <p:pic>
        <p:nvPicPr>
          <p:cNvPr id="3" name="Picture 2" descr="Succession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1323439"/>
            <a:ext cx="1775324" cy="4150261"/>
          </a:xfrm>
          <a:prstGeom prst="rect">
            <a:avLst/>
          </a:prstGeom>
        </p:spPr>
      </p:pic>
      <p:pic>
        <p:nvPicPr>
          <p:cNvPr id="4" name="Picture 3" descr="Succession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0" y="1323439"/>
            <a:ext cx="1780368" cy="4150261"/>
          </a:xfrm>
          <a:prstGeom prst="rect">
            <a:avLst/>
          </a:prstGeom>
        </p:spPr>
      </p:pic>
      <p:pic>
        <p:nvPicPr>
          <p:cNvPr id="5" name="Picture 4" descr="Succession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600" y="1323439"/>
            <a:ext cx="1726319" cy="4150261"/>
          </a:xfrm>
          <a:prstGeom prst="rect">
            <a:avLst/>
          </a:prstGeom>
        </p:spPr>
      </p:pic>
      <p:pic>
        <p:nvPicPr>
          <p:cNvPr id="6" name="Picture 5" descr="Succession4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6400" y="1323439"/>
            <a:ext cx="1773616" cy="415026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549910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85800" algn="l"/>
              </a:tabLst>
            </a:pPr>
            <a:r>
              <a:rPr lang="en-US" sz="2000" dirty="0" smtClean="0"/>
              <a:t>	2.  Pioneer species</a:t>
            </a:r>
          </a:p>
          <a:p>
            <a:pPr>
              <a:tabLst>
                <a:tab pos="1028700" algn="l"/>
              </a:tabLst>
            </a:pPr>
            <a:r>
              <a:rPr lang="en-US" sz="2000" dirty="0" smtClean="0"/>
              <a:t>	a.  Species that predominate early succession</a:t>
            </a:r>
          </a:p>
          <a:p>
            <a:pPr>
              <a:tabLst>
                <a:tab pos="1028700" algn="l"/>
                <a:tab pos="1371600" algn="l"/>
              </a:tabLst>
            </a:pPr>
            <a:r>
              <a:rPr lang="en-US" sz="2000" dirty="0" smtClean="0"/>
              <a:t>	b.  Small, fast growing, and fast reproducing</a:t>
            </a:r>
          </a:p>
          <a:p>
            <a:pPr>
              <a:tabLst>
                <a:tab pos="1028700" algn="l"/>
                <a:tab pos="13716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Lichens, annual grasses/flowers, perennial grasses/flowers</a:t>
            </a:r>
          </a:p>
        </p:txBody>
      </p:sp>
    </p:spTree>
    <p:extLst>
      <p:ext uri="{BB962C8B-B14F-4D97-AF65-F5344CB8AC3E}">
        <p14:creationId xmlns:p14="http://schemas.microsoft.com/office/powerpoint/2010/main" val="8332676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92100" algn="l"/>
              </a:tabLst>
            </a:pPr>
            <a:r>
              <a:rPr lang="en-US" sz="2000" dirty="0" smtClean="0"/>
              <a:t>	B.  Primary succession</a:t>
            </a:r>
          </a:p>
          <a:p>
            <a:pPr>
              <a:tabLst>
                <a:tab pos="685800" algn="l"/>
                <a:tab pos="1028700" algn="l"/>
              </a:tabLst>
            </a:pPr>
            <a:r>
              <a:rPr lang="en-US" sz="2000" dirty="0" smtClean="0"/>
              <a:t>	1.  Development of a community in an area that has NEVER supported life 		previously</a:t>
            </a:r>
          </a:p>
          <a:p>
            <a:pPr>
              <a:tabLst>
                <a:tab pos="1028700" algn="l"/>
              </a:tabLst>
            </a:pPr>
            <a:r>
              <a:rPr lang="en-US" sz="2000" dirty="0" smtClean="0"/>
              <a:t>	a.  Very, very slow (about 200 years)</a:t>
            </a:r>
          </a:p>
          <a:p>
            <a:pPr>
              <a:tabLst>
                <a:tab pos="10287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b.  No soil or nutrients have formed yet</a:t>
            </a:r>
          </a:p>
          <a:p>
            <a:pPr>
              <a:tabLst>
                <a:tab pos="10287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c.  Lichens</a:t>
            </a:r>
            <a:r>
              <a:rPr lang="en-US" sz="2000" dirty="0" smtClean="0">
                <a:sym typeface="Wingdings"/>
              </a:rPr>
              <a:t> annual grasses perennial grasses </a:t>
            </a:r>
            <a:r>
              <a:rPr lang="en-US" sz="2000" dirty="0" err="1" smtClean="0">
                <a:sym typeface="Wingdings"/>
              </a:rPr>
              <a:t>shrubstrees</a:t>
            </a:r>
            <a:endParaRPr lang="en-US" sz="2000" dirty="0"/>
          </a:p>
        </p:txBody>
      </p:sp>
      <p:pic>
        <p:nvPicPr>
          <p:cNvPr id="3" name="Picture 2" descr="Primary successio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800" y="2431316"/>
            <a:ext cx="5410200" cy="4057650"/>
          </a:xfrm>
          <a:prstGeom prst="rect">
            <a:avLst/>
          </a:prstGeom>
        </p:spPr>
      </p:pic>
      <p:pic>
        <p:nvPicPr>
          <p:cNvPr id="4" name="Picture 3" descr="Primary successio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728" y="2336800"/>
            <a:ext cx="6246172" cy="3620662"/>
          </a:xfrm>
          <a:prstGeom prst="rect">
            <a:avLst/>
          </a:prstGeom>
        </p:spPr>
      </p:pic>
      <p:pic>
        <p:nvPicPr>
          <p:cNvPr id="5" name="Picture 4" descr="Primary_Succession copy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03500"/>
            <a:ext cx="9144000" cy="3559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2691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42900" algn="l"/>
              </a:tabLst>
            </a:pPr>
            <a:r>
              <a:rPr lang="en-US" sz="2000" dirty="0" smtClean="0"/>
              <a:t>	C.  Secondary Succession</a:t>
            </a:r>
          </a:p>
          <a:p>
            <a:pPr>
              <a:tabLst>
                <a:tab pos="749300" algn="l"/>
                <a:tab pos="1092200" algn="l"/>
              </a:tabLst>
            </a:pPr>
            <a:r>
              <a:rPr lang="en-US" sz="2000" dirty="0" smtClean="0"/>
              <a:t>	1.  Development of a community in an area where an EXISTING 			community has been cleared by a disturbance</a:t>
            </a:r>
          </a:p>
          <a:p>
            <a:pPr>
              <a:tabLst>
                <a:tab pos="749300" algn="l"/>
                <a:tab pos="10922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a.  Forest fire, drought, farming, hurricane, </a:t>
            </a:r>
            <a:r>
              <a:rPr lang="en-US" sz="2000" dirty="0" err="1" smtClean="0"/>
              <a:t>etc</a:t>
            </a:r>
            <a:endParaRPr lang="en-US" sz="2000" dirty="0" smtClean="0"/>
          </a:p>
          <a:p>
            <a:pPr>
              <a:tabLst>
                <a:tab pos="1092200" algn="l"/>
              </a:tabLst>
            </a:pPr>
            <a:r>
              <a:rPr lang="en-US" sz="2000" dirty="0" smtClean="0"/>
              <a:t>	b.  Much faster than primary succession</a:t>
            </a:r>
          </a:p>
          <a:p>
            <a:pPr>
              <a:tabLst>
                <a:tab pos="1092200" algn="l"/>
              </a:tabLst>
            </a:pPr>
            <a:r>
              <a:rPr lang="en-US" sz="2000" dirty="0" smtClean="0"/>
              <a:t>	c.  Soil has been left intact</a:t>
            </a:r>
          </a:p>
          <a:p>
            <a:pPr>
              <a:tabLst>
                <a:tab pos="10922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d.  Annual grasses</a:t>
            </a:r>
            <a:r>
              <a:rPr lang="en-US" sz="2000" dirty="0" smtClean="0">
                <a:sym typeface="Wingdings"/>
              </a:rPr>
              <a:t> perennial grasses shrubs trees</a:t>
            </a:r>
            <a:endParaRPr lang="en-US" sz="2000" dirty="0"/>
          </a:p>
        </p:txBody>
      </p:sp>
      <p:pic>
        <p:nvPicPr>
          <p:cNvPr id="3" name="Picture 2" descr="Secondary_Success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79700"/>
            <a:ext cx="9144000" cy="3559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0451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3716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u="sng" dirty="0" smtClean="0"/>
              <a:t>Chapter 37</a:t>
            </a:r>
            <a:r>
              <a:rPr lang="en-US" sz="2400" u="sng" dirty="0" smtClean="0">
                <a:sym typeface="Wingdings"/>
              </a:rPr>
              <a:t> Community Ecology</a:t>
            </a:r>
            <a:endParaRPr lang="en-US" sz="2400" u="sng" dirty="0"/>
          </a:p>
        </p:txBody>
      </p:sp>
      <p:sp>
        <p:nvSpPr>
          <p:cNvPr id="3" name="TextBox 2"/>
          <p:cNvSpPr txBox="1"/>
          <p:nvPr/>
        </p:nvSpPr>
        <p:spPr>
          <a:xfrm>
            <a:off x="0" y="505381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57200" algn="l"/>
                <a:tab pos="914400" algn="l"/>
                <a:tab pos="1371600" algn="l"/>
                <a:tab pos="1828800" algn="l"/>
              </a:tabLst>
            </a:pPr>
            <a:r>
              <a:rPr lang="en-US" sz="2000" dirty="0" smtClean="0"/>
              <a:t>I.  Competition</a:t>
            </a:r>
          </a:p>
          <a:p>
            <a:pPr>
              <a:tabLst>
                <a:tab pos="457200" algn="l"/>
                <a:tab pos="914400" algn="l"/>
                <a:tab pos="1371600" algn="l"/>
                <a:tab pos="1828800" algn="l"/>
              </a:tabLst>
            </a:pPr>
            <a:r>
              <a:rPr lang="en-US" sz="2000" dirty="0" smtClean="0"/>
              <a:t>	A.  −/−</a:t>
            </a:r>
          </a:p>
          <a:p>
            <a:pPr>
              <a:tabLst>
                <a:tab pos="457200" algn="l"/>
                <a:tab pos="914400" algn="l"/>
                <a:tab pos="1371600" algn="l"/>
                <a:tab pos="1828800" algn="l"/>
              </a:tabLst>
            </a:pPr>
            <a:r>
              <a:rPr lang="en-US" sz="2000" dirty="0" smtClean="0"/>
              <a:t>	B.  Ecological niche</a:t>
            </a:r>
          </a:p>
          <a:p>
            <a:pPr>
              <a:tabLst>
                <a:tab pos="457200" algn="l"/>
                <a:tab pos="914400" algn="l"/>
                <a:tab pos="1371600" algn="l"/>
                <a:tab pos="1828800" algn="l"/>
              </a:tabLst>
            </a:pPr>
            <a:r>
              <a:rPr lang="en-US" sz="2000" dirty="0" smtClean="0"/>
              <a:t>		1.  Sum of an organisms use of the abiotic and biotic resources in its </a:t>
            </a:r>
            <a:r>
              <a:rPr lang="en-US" sz="2000" dirty="0" err="1" smtClean="0"/>
              <a:t>env</a:t>
            </a:r>
            <a:r>
              <a:rPr lang="en-US" sz="2000" dirty="0" smtClean="0"/>
              <a:t>.</a:t>
            </a:r>
          </a:p>
          <a:p>
            <a:pPr>
              <a:tabLst>
                <a:tab pos="457200" algn="l"/>
                <a:tab pos="914400" algn="l"/>
                <a:tab pos="1371600" algn="l"/>
                <a:tab pos="1828800" algn="l"/>
              </a:tabLst>
            </a:pPr>
            <a:r>
              <a:rPr lang="en-US" sz="2000" dirty="0" smtClean="0"/>
              <a:t>	C.  When would this occur, what would cause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2113808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14400" algn="l"/>
              </a:tabLst>
            </a:pPr>
            <a:r>
              <a:rPr lang="en-US" sz="2000" dirty="0" smtClean="0"/>
              <a:t>	1.  When ecological niches of 2 populations overlap &amp; resources limited 	2.  Organisms </a:t>
            </a:r>
            <a:r>
              <a:rPr lang="en-US" sz="2000" dirty="0"/>
              <a:t>within a community will have to compete for resources</a:t>
            </a:r>
          </a:p>
          <a:p>
            <a:pPr>
              <a:tabLst>
                <a:tab pos="292100" algn="l"/>
                <a:tab pos="1257300" algn="l"/>
              </a:tabLst>
            </a:pPr>
            <a:r>
              <a:rPr lang="en-US" sz="2000" dirty="0"/>
              <a:t>		</a:t>
            </a:r>
            <a:r>
              <a:rPr lang="en-US" sz="2000" dirty="0" smtClean="0"/>
              <a:t>a.  </a:t>
            </a:r>
            <a:r>
              <a:rPr lang="en-US" sz="2000" dirty="0"/>
              <a:t>Remember, one of the driving forces behind </a:t>
            </a:r>
            <a:r>
              <a:rPr lang="en-US" sz="2000" dirty="0" smtClean="0"/>
              <a:t>evolution</a:t>
            </a:r>
          </a:p>
          <a:p>
            <a:pPr>
              <a:tabLst>
                <a:tab pos="457200" algn="l"/>
              </a:tabLst>
            </a:pPr>
            <a:r>
              <a:rPr lang="en-US" sz="2000" dirty="0" smtClean="0"/>
              <a:t>	D.  Lowers carrying capacity of populations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3413812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II.  Mutualism</a:t>
            </a:r>
          </a:p>
          <a:p>
            <a:pPr>
              <a:tabLst>
                <a:tab pos="342900" algn="l"/>
              </a:tabLst>
            </a:pPr>
            <a:r>
              <a:rPr lang="en-US" sz="2000" dirty="0" smtClean="0"/>
              <a:t>	A.  +/+</a:t>
            </a:r>
          </a:p>
          <a:p>
            <a:pPr>
              <a:tabLst>
                <a:tab pos="342900" algn="l"/>
              </a:tabLst>
            </a:pPr>
            <a:r>
              <a:rPr lang="en-US" sz="2000" dirty="0" smtClean="0"/>
              <a:t>	B.  Corals-</a:t>
            </a:r>
            <a:r>
              <a:rPr lang="en-US" sz="2000" dirty="0" err="1" smtClean="0"/>
              <a:t>Dinoflagellates</a:t>
            </a:r>
            <a:r>
              <a:rPr lang="en-US" sz="2000" dirty="0" smtClean="0"/>
              <a:t>/Lichen</a:t>
            </a: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4432571"/>
            <a:ext cx="9144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ym typeface="Wingdings"/>
              </a:rPr>
              <a:t>III.  Predation</a:t>
            </a:r>
          </a:p>
          <a:p>
            <a:pPr>
              <a:tabLst>
                <a:tab pos="406400" algn="l"/>
              </a:tabLst>
            </a:pPr>
            <a:r>
              <a:rPr lang="en-US" sz="2000" dirty="0" smtClean="0">
                <a:sym typeface="Wingdings"/>
              </a:rPr>
              <a:t>	A.  +/-</a:t>
            </a:r>
          </a:p>
          <a:p>
            <a:pPr>
              <a:tabLst>
                <a:tab pos="406400" algn="l"/>
                <a:tab pos="800100" algn="l"/>
                <a:tab pos="1092200" algn="l"/>
              </a:tabLst>
            </a:pPr>
            <a:r>
              <a:rPr lang="en-US" sz="2000" dirty="0" smtClean="0"/>
              <a:t>	B.  </a:t>
            </a:r>
            <a:r>
              <a:rPr lang="en-US" sz="2000" dirty="0"/>
              <a:t>Predators, prey, and natural selection</a:t>
            </a:r>
          </a:p>
          <a:p>
            <a:pPr>
              <a:tabLst>
                <a:tab pos="292100" algn="l"/>
                <a:tab pos="749300" algn="l"/>
                <a:tab pos="1092200" algn="l"/>
                <a:tab pos="1435100" algn="l"/>
              </a:tabLst>
            </a:pPr>
            <a:r>
              <a:rPr lang="en-US" sz="2000" dirty="0"/>
              <a:t>		1.  Predators</a:t>
            </a:r>
          </a:p>
          <a:p>
            <a:pPr>
              <a:tabLst>
                <a:tab pos="292100" algn="l"/>
                <a:tab pos="749300" algn="l"/>
                <a:tab pos="1092200" algn="l"/>
                <a:tab pos="1435100" algn="l"/>
              </a:tabLst>
            </a:pPr>
            <a:r>
              <a:rPr lang="en-US" sz="2000" dirty="0"/>
              <a:t>			a.  Survival depends on ability to capture food</a:t>
            </a:r>
          </a:p>
          <a:p>
            <a:pPr>
              <a:tabLst>
                <a:tab pos="292100" algn="l"/>
                <a:tab pos="749300" algn="l"/>
                <a:tab pos="1092200" algn="l"/>
                <a:tab pos="1435100" algn="l"/>
              </a:tabLst>
            </a:pPr>
            <a:r>
              <a:rPr lang="en-US" sz="2000" dirty="0"/>
              <a:t>			</a:t>
            </a:r>
            <a:r>
              <a:rPr lang="en-US" sz="2000" dirty="0" smtClean="0"/>
              <a:t>b.  </a:t>
            </a:r>
            <a:r>
              <a:rPr lang="en-US" sz="2000" dirty="0"/>
              <a:t>Natural selection favors traits that make predators efficient at 				capturing </a:t>
            </a:r>
            <a:r>
              <a:rPr lang="en-US" sz="2000" dirty="0" smtClean="0"/>
              <a:t>prey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3948258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03842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92100" algn="l"/>
              </a:tabLst>
            </a:pPr>
            <a:r>
              <a:rPr lang="en-US" sz="2000" dirty="0" smtClean="0"/>
              <a:t>	C.  Mimicry</a:t>
            </a:r>
          </a:p>
          <a:p>
            <a:pPr>
              <a:tabLst>
                <a:tab pos="685800" algn="l"/>
                <a:tab pos="1092200" algn="l"/>
                <a:tab pos="1435100" algn="l"/>
              </a:tabLst>
            </a:pPr>
            <a:r>
              <a:rPr lang="en-US" sz="2000" dirty="0" smtClean="0"/>
              <a:t>	1.  One organism copying another organism</a:t>
            </a:r>
            <a:endParaRPr lang="en-US" sz="2000" dirty="0"/>
          </a:p>
        </p:txBody>
      </p:sp>
      <p:pic>
        <p:nvPicPr>
          <p:cNvPr id="3" name="Picture 2" descr="king snak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499" y="1914629"/>
            <a:ext cx="3715386" cy="2397024"/>
          </a:xfrm>
          <a:prstGeom prst="rect">
            <a:avLst/>
          </a:prstGeom>
        </p:spPr>
      </p:pic>
      <p:pic>
        <p:nvPicPr>
          <p:cNvPr id="4" name="Picture 3" descr="coral-snak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068" y="1914629"/>
            <a:ext cx="3196032" cy="2397024"/>
          </a:xfrm>
          <a:prstGeom prst="rect">
            <a:avLst/>
          </a:prstGeom>
        </p:spPr>
      </p:pic>
      <p:pic>
        <p:nvPicPr>
          <p:cNvPr id="5" name="Picture 3" descr="bumblebee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15168" y="1964536"/>
            <a:ext cx="1744663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horne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270130"/>
            <a:ext cx="2438400" cy="170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WASP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322518"/>
            <a:ext cx="220980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0" y="4407068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92100" algn="l"/>
                <a:tab pos="685800" algn="l"/>
                <a:tab pos="1028700" algn="l"/>
              </a:tabLst>
            </a:pPr>
            <a:r>
              <a:rPr lang="en-US" sz="2000" dirty="0" smtClean="0"/>
              <a:t>	D.  Plant-Herbivore interactions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22761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749300" algn="l"/>
                <a:tab pos="1092200" algn="l"/>
                <a:tab pos="1435100" algn="l"/>
              </a:tabLst>
            </a:pPr>
            <a:r>
              <a:rPr lang="en-US" dirty="0" smtClean="0"/>
              <a:t>	</a:t>
            </a:r>
            <a:r>
              <a:rPr lang="en-US" sz="2000" dirty="0" smtClean="0"/>
              <a:t>2.  Prey</a:t>
            </a:r>
          </a:p>
          <a:p>
            <a:pPr>
              <a:tabLst>
                <a:tab pos="749300" algn="l"/>
                <a:tab pos="1092200" algn="l"/>
                <a:tab pos="14351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</a:t>
            </a:r>
            <a:r>
              <a:rPr lang="en-US" sz="2000" dirty="0"/>
              <a:t>A</a:t>
            </a:r>
            <a:r>
              <a:rPr lang="en-US" sz="2000" dirty="0" smtClean="0"/>
              <a:t>.  Natural selection favors traits that make prey efficient at avoiding 			being captured</a:t>
            </a:r>
            <a:endParaRPr lang="en-US" sz="2000" dirty="0"/>
          </a:p>
        </p:txBody>
      </p:sp>
      <p:pic>
        <p:nvPicPr>
          <p:cNvPr id="11" name="Picture 10" descr="Raspberry_cane_-_closeup_in_winter_-_P.2005.03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300" y="4625275"/>
            <a:ext cx="2755900" cy="221985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0" y="4807178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92100" algn="l"/>
                <a:tab pos="685800" algn="l"/>
                <a:tab pos="1028700" algn="l"/>
              </a:tabLst>
            </a:pPr>
            <a:r>
              <a:rPr lang="en-US" dirty="0"/>
              <a:t>		1.  +/-</a:t>
            </a:r>
          </a:p>
          <a:p>
            <a:pPr>
              <a:tabLst>
                <a:tab pos="292100" algn="l"/>
                <a:tab pos="685800" algn="l"/>
                <a:tab pos="1028700" algn="l"/>
              </a:tabLst>
            </a:pPr>
            <a:r>
              <a:rPr lang="en-US" dirty="0"/>
              <a:t>		2.  Physical and/or chemical defenses</a:t>
            </a:r>
          </a:p>
          <a:p>
            <a:pPr>
              <a:tabLst>
                <a:tab pos="292100" algn="l"/>
                <a:tab pos="685800" algn="l"/>
                <a:tab pos="1028700" algn="l"/>
              </a:tabLst>
            </a:pPr>
            <a:r>
              <a:rPr lang="en-US" dirty="0"/>
              <a:t>			a.  Thorns, poison </a:t>
            </a:r>
            <a:r>
              <a:rPr lang="en-US" dirty="0" smtClean="0"/>
              <a:t>ivy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32799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u="sng" dirty="0" smtClean="0"/>
              <a:t>Chapter 34</a:t>
            </a:r>
            <a:r>
              <a:rPr lang="en-US" sz="2400" u="sng" dirty="0" smtClean="0">
                <a:sym typeface="Wingdings"/>
              </a:rPr>
              <a:t> The Biosphere </a:t>
            </a:r>
            <a:endParaRPr lang="en-US" sz="2400" u="sng" dirty="0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0" y="538163"/>
            <a:ext cx="9144000" cy="1887537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>
                <a:latin typeface="+mn-lt"/>
                <a:ea typeface="ヒラギノ角ゴ Pro W3" charset="0"/>
              </a:rPr>
              <a:t>I.  Overview: Discovering Ecology</a:t>
            </a:r>
          </a:p>
          <a:p>
            <a:pPr>
              <a:tabLst>
                <a:tab pos="292100" algn="l"/>
                <a:tab pos="685800" algn="l"/>
              </a:tabLst>
            </a:pPr>
            <a:r>
              <a:rPr lang="en-US" sz="2000" b="1" dirty="0" smtClean="0">
                <a:latin typeface="Arial" charset="0"/>
                <a:ea typeface="ヒラギノ角ゴ Pro W3" charset="0"/>
              </a:rPr>
              <a:t>	</a:t>
            </a:r>
            <a:r>
              <a:rPr lang="en-US" sz="2000" dirty="0" smtClean="0">
                <a:latin typeface="Arial" charset="0"/>
                <a:ea typeface="ヒラギノ角ゴ Pro W3" charset="0"/>
              </a:rPr>
              <a:t>A.  Ecology </a:t>
            </a:r>
            <a:r>
              <a:rPr lang="en-US" sz="2000" dirty="0">
                <a:latin typeface="Arial" charset="0"/>
                <a:ea typeface="ヒラギノ角ゴ Pro W3" charset="0"/>
              </a:rPr>
              <a:t>is the scientific study of the </a:t>
            </a:r>
            <a:r>
              <a:rPr lang="en-US" sz="2000" b="1" u="sng" dirty="0">
                <a:latin typeface="Arial" charset="0"/>
                <a:ea typeface="ヒラギノ角ゴ Pro W3" charset="0"/>
              </a:rPr>
              <a:t>interactions</a:t>
            </a:r>
            <a:r>
              <a:rPr lang="en-US" sz="2000" dirty="0">
                <a:latin typeface="Arial" charset="0"/>
                <a:ea typeface="ヒラギノ角ゴ Pro W3" charset="0"/>
              </a:rPr>
              <a:t> between organisms and </a:t>
            </a:r>
            <a:r>
              <a:rPr lang="en-US" sz="2000" dirty="0" smtClean="0">
                <a:latin typeface="Arial" charset="0"/>
                <a:ea typeface="ヒラギノ角ゴ Pro W3" charset="0"/>
              </a:rPr>
              <a:t>		the </a:t>
            </a:r>
            <a:r>
              <a:rPr lang="en-US" sz="2000" dirty="0">
                <a:latin typeface="Arial" charset="0"/>
                <a:ea typeface="ヒラギノ角ゴ Pro W3" charset="0"/>
              </a:rPr>
              <a:t>environment</a:t>
            </a:r>
          </a:p>
          <a:p>
            <a:pPr>
              <a:tabLst>
                <a:tab pos="685800" algn="l"/>
                <a:tab pos="1028700" algn="l"/>
              </a:tabLst>
            </a:pPr>
            <a:r>
              <a:rPr lang="en-US" sz="2000" dirty="0" smtClean="0">
                <a:latin typeface="Arial" charset="0"/>
                <a:ea typeface="ヒラギノ角ゴ Pro W3" charset="0"/>
              </a:rPr>
              <a:t>	1.  These </a:t>
            </a:r>
            <a:r>
              <a:rPr lang="en-US" sz="2000" dirty="0">
                <a:latin typeface="Arial" charset="0"/>
                <a:ea typeface="ヒラギノ角ゴ Pro W3" charset="0"/>
              </a:rPr>
              <a:t>interactions determine the distribution of organisms and their </a:t>
            </a:r>
            <a:r>
              <a:rPr lang="en-US" sz="2000" dirty="0" smtClean="0">
                <a:latin typeface="Arial" charset="0"/>
                <a:ea typeface="ヒラギノ角ゴ Pro W3" charset="0"/>
              </a:rPr>
              <a:t>		abundance</a:t>
            </a:r>
            <a:endParaRPr lang="en-US" sz="2000" dirty="0">
              <a:latin typeface="Arial" charset="0"/>
              <a:ea typeface="ヒラギノ角ゴ Pro W3" charset="0"/>
            </a:endParaRPr>
          </a:p>
          <a:p>
            <a:pPr>
              <a:tabLst>
                <a:tab pos="685800" algn="l"/>
              </a:tabLst>
            </a:pPr>
            <a:r>
              <a:rPr lang="en-US" sz="2000" dirty="0" smtClean="0">
                <a:latin typeface="Arial" charset="0"/>
                <a:ea typeface="ヒラギノ角ゴ Pro W3" charset="0"/>
              </a:rPr>
              <a:t>	2.  Modern </a:t>
            </a:r>
            <a:r>
              <a:rPr lang="en-US" sz="2000" dirty="0">
                <a:latin typeface="Arial" charset="0"/>
                <a:ea typeface="ヒラギノ角ゴ Pro W3" charset="0"/>
              </a:rPr>
              <a:t>ecology includes observation and experimentation</a:t>
            </a:r>
            <a:endParaRPr lang="en-US" sz="2400" dirty="0">
              <a:latin typeface="Arial" charset="0"/>
              <a:ea typeface="ヒラギノ角ゴ Pro W3" charset="0"/>
            </a:endParaRPr>
          </a:p>
          <a:p>
            <a:endParaRPr lang="en-US" sz="2000" dirty="0">
              <a:latin typeface="+mn-lt"/>
              <a:ea typeface="ヒラギノ角ゴ Pro W3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425700"/>
            <a:ext cx="9144000" cy="12054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tabLst>
                <a:tab pos="292100" algn="l"/>
                <a:tab pos="685800" algn="l"/>
              </a:tabLst>
            </a:pPr>
            <a:r>
              <a:rPr lang="en-US" sz="2000" dirty="0" smtClean="0">
                <a:latin typeface="Arial" charset="0"/>
                <a:ea typeface="ヒラギノ角ゴ Pro W3" charset="0"/>
              </a:rPr>
              <a:t>	B.  The </a:t>
            </a:r>
            <a:r>
              <a:rPr lang="en-US" sz="2000" dirty="0">
                <a:latin typeface="Arial" charset="0"/>
                <a:ea typeface="ヒラギノ角ゴ Pro W3" charset="0"/>
              </a:rPr>
              <a:t>rediscovery of the nearly extinct harlequin toad in Costa Rica raises </a:t>
            </a:r>
            <a:r>
              <a:rPr lang="en-US" sz="2000" dirty="0" smtClean="0">
                <a:latin typeface="Arial" charset="0"/>
                <a:ea typeface="ヒラギノ角ゴ Pro W3" charset="0"/>
              </a:rPr>
              <a:t>		many </a:t>
            </a:r>
            <a:r>
              <a:rPr lang="en-US" sz="2000" dirty="0">
                <a:latin typeface="Arial" charset="0"/>
                <a:ea typeface="ヒラギノ角ゴ Pro W3" charset="0"/>
              </a:rPr>
              <a:t>ecological </a:t>
            </a:r>
            <a:r>
              <a:rPr lang="en-US" sz="2000" dirty="0" smtClean="0">
                <a:latin typeface="Arial" charset="0"/>
                <a:ea typeface="ヒラギノ角ゴ Pro W3" charset="0"/>
              </a:rPr>
              <a:t>questions</a:t>
            </a:r>
          </a:p>
          <a:p>
            <a:pPr>
              <a:lnSpc>
                <a:spcPct val="90000"/>
              </a:lnSpc>
              <a:tabLst>
                <a:tab pos="292100" algn="l"/>
                <a:tab pos="685800" algn="l"/>
              </a:tabLst>
            </a:pPr>
            <a:r>
              <a:rPr lang="en-US" sz="2000" dirty="0" smtClean="0">
                <a:latin typeface="Arial" charset="0"/>
                <a:ea typeface="ヒラギノ角ゴ Pro W3" charset="0"/>
              </a:rPr>
              <a:t>		1.  What </a:t>
            </a:r>
            <a:r>
              <a:rPr lang="en-US" sz="2000" dirty="0">
                <a:latin typeface="Arial" charset="0"/>
                <a:ea typeface="ヒラギノ角ゴ Pro W3" charset="0"/>
              </a:rPr>
              <a:t>environmental factors limit their geographic distribution</a:t>
            </a:r>
            <a:r>
              <a:rPr lang="en-US" sz="2000" dirty="0" smtClean="0">
                <a:latin typeface="Arial" charset="0"/>
                <a:ea typeface="ヒラギノ角ゴ Pro W3" charset="0"/>
              </a:rPr>
              <a:t>?</a:t>
            </a:r>
          </a:p>
          <a:p>
            <a:pPr>
              <a:lnSpc>
                <a:spcPct val="90000"/>
              </a:lnSpc>
              <a:tabLst>
                <a:tab pos="292100" algn="l"/>
                <a:tab pos="685800" algn="l"/>
              </a:tabLst>
            </a:pPr>
            <a:r>
              <a:rPr lang="en-US" sz="2000" dirty="0" smtClean="0">
                <a:latin typeface="Arial" charset="0"/>
                <a:ea typeface="ヒラギノ角ゴ Pro W3" charset="0"/>
              </a:rPr>
              <a:t>		2.  What </a:t>
            </a:r>
            <a:r>
              <a:rPr lang="en-US" sz="2000" dirty="0">
                <a:latin typeface="Arial" charset="0"/>
                <a:ea typeface="ヒラギノ角ゴ Pro W3" charset="0"/>
              </a:rPr>
              <a:t>factors (food, pathogens) affect population  size</a:t>
            </a:r>
            <a:r>
              <a:rPr lang="en-US" sz="2000" dirty="0" smtClean="0">
                <a:latin typeface="Arial" charset="0"/>
                <a:ea typeface="ヒラギノ角ゴ Pro W3" charset="0"/>
              </a:rPr>
              <a:t>?</a:t>
            </a:r>
            <a:endParaRPr lang="en-US" sz="2000" dirty="0">
              <a:latin typeface="Arial" charset="0"/>
              <a:ea typeface="ヒラギノ角ゴ Pro W3" charset="0"/>
            </a:endParaRPr>
          </a:p>
        </p:txBody>
      </p:sp>
      <p:pic>
        <p:nvPicPr>
          <p:cNvPr id="5" name="Picture 54" descr="52_01HarlequinToad-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8521" y="3690090"/>
            <a:ext cx="3935579" cy="3028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88148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0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>
                <a:sym typeface="Wingdings"/>
              </a:rPr>
              <a:t>Trophic Levels/Food chains/Food webs</a:t>
            </a:r>
            <a:endParaRPr lang="en-US" sz="2000" dirty="0" smtClean="0">
              <a:sym typeface="Wingdings"/>
            </a:endParaRPr>
          </a:p>
          <a:p>
            <a:r>
              <a:rPr lang="en-US" sz="2000" dirty="0" smtClean="0">
                <a:sym typeface="Wingdings"/>
              </a:rPr>
              <a:t>I.  Producers</a:t>
            </a:r>
          </a:p>
          <a:p>
            <a:pPr>
              <a:tabLst>
                <a:tab pos="290513" algn="l"/>
              </a:tabLst>
            </a:pPr>
            <a:r>
              <a:rPr lang="en-US" sz="2000" dirty="0" smtClean="0">
                <a:sym typeface="Wingdings"/>
              </a:rPr>
              <a:t>	A.  Intro</a:t>
            </a:r>
          </a:p>
          <a:p>
            <a:pPr>
              <a:tabLst>
                <a:tab pos="290513" algn="l"/>
                <a:tab pos="635000" algn="l"/>
                <a:tab pos="966788" algn="l"/>
              </a:tabLst>
            </a:pPr>
            <a:r>
              <a:rPr lang="en-US" sz="2000" dirty="0" smtClean="0">
                <a:sym typeface="Wingdings"/>
              </a:rPr>
              <a:t>		1.  All organisms need food to survive</a:t>
            </a:r>
          </a:p>
          <a:p>
            <a:pPr>
              <a:tabLst>
                <a:tab pos="290513" algn="l"/>
                <a:tab pos="635000" algn="l"/>
                <a:tab pos="966788" algn="l"/>
              </a:tabLst>
            </a:pPr>
            <a:r>
              <a:rPr lang="en-US" sz="2000" dirty="0">
                <a:sym typeface="Wingdings"/>
              </a:rPr>
              <a:t>	</a:t>
            </a:r>
            <a:r>
              <a:rPr lang="en-US" sz="2000" dirty="0" smtClean="0">
                <a:sym typeface="Wingdings"/>
              </a:rPr>
              <a:t>		a.  Growth, movement, maintenance &amp; repair, etc.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1631216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35000" algn="l"/>
                <a:tab pos="966788" algn="l"/>
              </a:tabLst>
            </a:pPr>
            <a:r>
              <a:rPr lang="en-US" sz="2000" dirty="0" smtClean="0"/>
              <a:t>	2.  What is the ultimate source of energy in an ecosystem?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0" y="2031326"/>
            <a:ext cx="90421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66788" algn="l"/>
                <a:tab pos="1311275" algn="l"/>
              </a:tabLst>
            </a:pPr>
            <a:r>
              <a:rPr lang="en-US" sz="2000" dirty="0" smtClean="0"/>
              <a:t>	a.  The sun’s energy enters into an ecosystem through what 			organism?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0" y="2739212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66788" algn="l"/>
              </a:tabLst>
            </a:pPr>
            <a:r>
              <a:rPr lang="en-US" sz="2000" dirty="0" smtClean="0"/>
              <a:t>	b.  Plants convert the sun’s energy into what form of energy?</a:t>
            </a:r>
            <a:endParaRPr 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3124283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35000" algn="l"/>
                <a:tab pos="966788" algn="l"/>
                <a:tab pos="1311275" algn="l"/>
              </a:tabLst>
            </a:pPr>
            <a:r>
              <a:rPr lang="en-US" sz="2000" dirty="0" smtClean="0"/>
              <a:t>	3.  Producers</a:t>
            </a:r>
          </a:p>
          <a:p>
            <a:pPr>
              <a:tabLst>
                <a:tab pos="635000" algn="l"/>
                <a:tab pos="966788" algn="l"/>
                <a:tab pos="1311275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a.  Autotrophs</a:t>
            </a:r>
          </a:p>
          <a:p>
            <a:pPr>
              <a:tabLst>
                <a:tab pos="635000" algn="l"/>
                <a:tab pos="966788" algn="l"/>
                <a:tab pos="1311275" algn="l"/>
                <a:tab pos="1655763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1.  Any organism within an ecosystem that captures energy to make 				organic molecules</a:t>
            </a:r>
            <a:endParaRPr lang="en-US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4447722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711325" algn="l"/>
              </a:tabLst>
            </a:pPr>
            <a:r>
              <a:rPr lang="en-US" sz="2000" dirty="0" smtClean="0"/>
              <a:t>	a.  Can manufacture their own food</a:t>
            </a:r>
          </a:p>
          <a:p>
            <a:pPr>
              <a:tabLst>
                <a:tab pos="1035050" algn="l"/>
              </a:tabLst>
            </a:pPr>
            <a:r>
              <a:rPr lang="en-US" sz="2000" dirty="0" smtClean="0"/>
              <a:t>	b.  Examples</a:t>
            </a:r>
            <a:endParaRPr lang="en-US" sz="2000" dirty="0"/>
          </a:p>
          <a:p>
            <a:pPr>
              <a:tabLst>
                <a:tab pos="1255713" algn="l"/>
              </a:tabLst>
            </a:pPr>
            <a:r>
              <a:rPr lang="en-US" sz="2000" dirty="0" smtClean="0"/>
              <a:t>	1.  Terrestrial ecosystem=Plants</a:t>
            </a:r>
          </a:p>
        </p:txBody>
      </p:sp>
    </p:spTree>
    <p:extLst>
      <p:ext uri="{BB962C8B-B14F-4D97-AF65-F5344CB8AC3E}">
        <p14:creationId xmlns:p14="http://schemas.microsoft.com/office/powerpoint/2010/main" val="32941199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50463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44488" algn="l"/>
              </a:tabLst>
            </a:pPr>
            <a:r>
              <a:rPr lang="en-US" sz="2000" dirty="0" smtClean="0"/>
              <a:t>	B.  Measuring productivity</a:t>
            </a:r>
          </a:p>
          <a:p>
            <a:pPr>
              <a:tabLst>
                <a:tab pos="344488" algn="l"/>
                <a:tab pos="746125" algn="l"/>
                <a:tab pos="1090613" algn="l"/>
              </a:tabLst>
            </a:pPr>
            <a:r>
              <a:rPr lang="en-US" sz="2000" dirty="0" smtClean="0"/>
              <a:t>		1.  The amount of energy captured by producers and available to all 			</a:t>
            </a:r>
            <a:r>
              <a:rPr lang="en-US" sz="2000" dirty="0" err="1" smtClean="0"/>
              <a:t>nonproducers</a:t>
            </a:r>
            <a:r>
              <a:rPr lang="en-US" sz="2000" dirty="0" smtClean="0"/>
              <a:t> in an ecosystem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2720719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746125" algn="l"/>
                <a:tab pos="1090613" algn="l"/>
              </a:tabLst>
            </a:pPr>
            <a:r>
              <a:rPr lang="en-US" sz="2000" dirty="0" smtClean="0"/>
              <a:t>	2.  The amount of biomass in an ecosystem is directly related to 			productivity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336719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746125" algn="l"/>
                <a:tab pos="1146175" algn="l"/>
              </a:tabLst>
            </a:pPr>
            <a:r>
              <a:rPr lang="en-US" sz="2000" dirty="0" smtClean="0"/>
              <a:t>	3.  What type of ecosystem/Biome would have the highest productivity?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3750550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II.  Consumers</a:t>
            </a:r>
          </a:p>
          <a:p>
            <a:pPr>
              <a:tabLst>
                <a:tab pos="344488" algn="l"/>
              </a:tabLst>
            </a:pPr>
            <a:r>
              <a:rPr lang="en-US" sz="2000" dirty="0" smtClean="0"/>
              <a:t>	A.  Heterotrophs</a:t>
            </a:r>
          </a:p>
          <a:p>
            <a:pPr>
              <a:tabLst>
                <a:tab pos="344488" algn="l"/>
                <a:tab pos="690563" algn="l"/>
                <a:tab pos="1035050" algn="l"/>
              </a:tabLst>
            </a:pPr>
            <a:r>
              <a:rPr lang="en-US" sz="2000" dirty="0" smtClean="0"/>
              <a:t>		1.  Organisms within an ecosystem that obtain organic food molecules by 			eating other organisms or their waste</a:t>
            </a:r>
          </a:p>
          <a:p>
            <a:pPr>
              <a:tabLst>
                <a:tab pos="344488" algn="l"/>
                <a:tab pos="690563" algn="l"/>
                <a:tab pos="103505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a.  Cannot manufacture their own food</a:t>
            </a: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5390358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90563" algn="l"/>
                <a:tab pos="1035050" algn="l"/>
                <a:tab pos="1366838" algn="l"/>
              </a:tabLst>
            </a:pPr>
            <a:r>
              <a:rPr lang="en-US" sz="2000" dirty="0" smtClean="0"/>
              <a:t>	2.  4 categories</a:t>
            </a:r>
          </a:p>
          <a:p>
            <a:pPr>
              <a:tabLst>
                <a:tab pos="690563" algn="l"/>
                <a:tab pos="1035050" algn="l"/>
                <a:tab pos="1366838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a.  Herbivores</a:t>
            </a:r>
          </a:p>
          <a:p>
            <a:pPr>
              <a:tabLst>
                <a:tab pos="690563" algn="l"/>
                <a:tab pos="1035050" algn="l"/>
                <a:tab pos="1366838" algn="l"/>
              </a:tabLst>
            </a:pPr>
            <a:r>
              <a:rPr lang="en-US" sz="2000" dirty="0" smtClean="0"/>
              <a:t>		b.  Carnivores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0" y="2099788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44488" algn="l"/>
                <a:tab pos="746125" algn="l"/>
                <a:tab pos="1090613" algn="l"/>
                <a:tab pos="1435100" algn="l"/>
              </a:tabLst>
            </a:pPr>
            <a:r>
              <a:rPr lang="en-US" sz="2000" dirty="0"/>
              <a:t>			</a:t>
            </a:r>
            <a:r>
              <a:rPr lang="en-US" sz="2000" dirty="0" smtClean="0"/>
              <a:t>b.  </a:t>
            </a:r>
            <a:r>
              <a:rPr lang="en-US" sz="2000" dirty="0"/>
              <a:t>Biomass</a:t>
            </a:r>
          </a:p>
          <a:p>
            <a:pPr>
              <a:tabLst>
                <a:tab pos="344488" algn="l"/>
                <a:tab pos="746125" algn="l"/>
                <a:tab pos="1090613" algn="l"/>
                <a:tab pos="1435100" algn="l"/>
              </a:tabLst>
            </a:pPr>
            <a:r>
              <a:rPr lang="en-US" sz="2000" dirty="0"/>
              <a:t>				1.  All organic material within an </a:t>
            </a:r>
            <a:r>
              <a:rPr lang="en-US" sz="2000" dirty="0" smtClean="0"/>
              <a:t>ecosystem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0" y="106612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092200" algn="l"/>
                <a:tab pos="1435100" algn="l"/>
              </a:tabLst>
            </a:pPr>
            <a:r>
              <a:rPr lang="en-US" sz="2000" dirty="0" smtClean="0"/>
              <a:t>	a.  Will all the energy captured by producers be available no 			producers </a:t>
            </a:r>
            <a:endParaRPr 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1774012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435100" algn="l"/>
              </a:tabLst>
            </a:pPr>
            <a:r>
              <a:rPr lang="en-US" sz="2000" dirty="0" smtClean="0"/>
              <a:t>	1.  Why?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779477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028700" algn="l"/>
              </a:tabLst>
            </a:pPr>
            <a:r>
              <a:rPr lang="en-US" sz="2000" dirty="0" smtClean="0"/>
              <a:t>	c.  Omnivores</a:t>
            </a:r>
          </a:p>
          <a:p>
            <a:pPr>
              <a:tabLst>
                <a:tab pos="1371600" algn="l"/>
              </a:tabLst>
            </a:pPr>
            <a:r>
              <a:rPr lang="en-US" sz="2000" dirty="0" smtClean="0"/>
              <a:t>	1.  Eat both producers and consumers</a:t>
            </a:r>
          </a:p>
          <a:p>
            <a:pPr>
              <a:tabLst>
                <a:tab pos="1371600" algn="l"/>
              </a:tabLst>
            </a:pPr>
            <a:r>
              <a:rPr lang="en-US" sz="2000" dirty="0" smtClean="0"/>
              <a:t>	2.  Examples?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1015663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028700" algn="l"/>
              </a:tabLst>
            </a:pPr>
            <a:r>
              <a:rPr lang="en-US" sz="2000" dirty="0" smtClean="0"/>
              <a:t>	d.  </a:t>
            </a:r>
            <a:r>
              <a:rPr lang="en-US" sz="2000" dirty="0" err="1" smtClean="0"/>
              <a:t>Detrivores</a:t>
            </a:r>
            <a:endParaRPr lang="en-US" sz="2000" dirty="0" smtClean="0"/>
          </a:p>
          <a:p>
            <a:pPr>
              <a:tabLst>
                <a:tab pos="1028700" algn="l"/>
                <a:tab pos="1371600" algn="l"/>
                <a:tab pos="1714500" algn="l"/>
              </a:tabLst>
            </a:pPr>
            <a:r>
              <a:rPr lang="en-US" sz="2000" dirty="0" smtClean="0"/>
              <a:t> 		1.  Consumers that eat the “garbage” of an ecosystem</a:t>
            </a:r>
          </a:p>
          <a:p>
            <a:pPr>
              <a:tabLst>
                <a:tab pos="1028700" algn="l"/>
                <a:tab pos="1371600" algn="l"/>
                <a:tab pos="17145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a.  Dead organisms (</a:t>
            </a:r>
            <a:r>
              <a:rPr lang="en-US" sz="2000" dirty="0" err="1" smtClean="0"/>
              <a:t>plants,animals,etc</a:t>
            </a:r>
            <a:r>
              <a:rPr lang="en-US" sz="2000" dirty="0" smtClean="0"/>
              <a:t>) and their waste</a:t>
            </a:r>
          </a:p>
          <a:p>
            <a:pPr>
              <a:tabLst>
                <a:tab pos="1028700" algn="l"/>
                <a:tab pos="1371600" algn="l"/>
                <a:tab pos="17145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2.  Scavengers and decomposers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2339102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III.  Energy flow</a:t>
            </a:r>
          </a:p>
          <a:p>
            <a:pPr>
              <a:tabLst>
                <a:tab pos="457200" algn="l"/>
              </a:tabLst>
            </a:pPr>
            <a:r>
              <a:rPr lang="en-US" sz="2000" dirty="0" smtClean="0"/>
              <a:t>	A.  Intro</a:t>
            </a:r>
          </a:p>
          <a:p>
            <a:pPr>
              <a:tabLst>
                <a:tab pos="457200" algn="l"/>
                <a:tab pos="800100" algn="l"/>
                <a:tab pos="1143000" algn="l"/>
              </a:tabLst>
            </a:pPr>
            <a:r>
              <a:rPr lang="en-US" sz="2000" dirty="0" smtClean="0"/>
              <a:t>		1.  Once energy enters an ecosystem it must flow through the 				ecosystem in order for all organisms to obtain energy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3662541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800100" algn="l"/>
                <a:tab pos="1143000" algn="l"/>
              </a:tabLst>
            </a:pPr>
            <a:r>
              <a:rPr lang="en-US" sz="2000" dirty="0" smtClean="0"/>
              <a:t>	2.  Trophic levels</a:t>
            </a:r>
          </a:p>
          <a:p>
            <a:pPr>
              <a:tabLst>
                <a:tab pos="800100" algn="l"/>
                <a:tab pos="1143000" algn="l"/>
                <a:tab pos="14859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a.  Shows the feeding relationship among organisms consisting of 			several different levels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678204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143000" algn="l"/>
                <a:tab pos="1485900" algn="l"/>
              </a:tabLst>
            </a:pPr>
            <a:r>
              <a:rPr lang="en-US" sz="2000" dirty="0" smtClean="0"/>
              <a:t>	b.  The position of an organism in the sequence of food consumption</a:t>
            </a: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507831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143000" algn="l"/>
                <a:tab pos="1485900" algn="l"/>
              </a:tabLst>
            </a:pPr>
            <a:r>
              <a:rPr lang="en-US" sz="2000" dirty="0" smtClean="0"/>
              <a:t>	c.  Producers belong at the 1</a:t>
            </a:r>
            <a:r>
              <a:rPr lang="en-US" sz="2000" baseline="30000" dirty="0" smtClean="0"/>
              <a:t>st</a:t>
            </a:r>
            <a:r>
              <a:rPr lang="en-US" sz="2000" dirty="0" smtClean="0"/>
              <a:t> trophic level (bottom)</a:t>
            </a:r>
          </a:p>
          <a:p>
            <a:pPr>
              <a:tabLst>
                <a:tab pos="1143000" algn="l"/>
                <a:tab pos="14859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Largest group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307927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rophic Levels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900" y="0"/>
            <a:ext cx="6665976" cy="37429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3937000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57200" algn="l"/>
                <a:tab pos="863600" algn="l"/>
              </a:tabLst>
            </a:pPr>
            <a:r>
              <a:rPr lang="en-US" sz="2000" dirty="0" smtClean="0"/>
              <a:t>	B.  Food chains and food webs</a:t>
            </a:r>
          </a:p>
          <a:p>
            <a:pPr>
              <a:tabLst>
                <a:tab pos="457200" algn="l"/>
                <a:tab pos="8636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Food chains</a:t>
            </a:r>
          </a:p>
          <a:p>
            <a:pPr>
              <a:tabLst>
                <a:tab pos="457200" algn="l"/>
                <a:tab pos="863600" algn="l"/>
                <a:tab pos="1206500" algn="l"/>
                <a:tab pos="1549400" algn="l"/>
              </a:tabLst>
            </a:pPr>
            <a:r>
              <a:rPr lang="en-US" sz="2000" dirty="0" smtClean="0"/>
              <a:t>			a.  Shows the feeding relationship among organisms consisting of 				several different levels</a:t>
            </a:r>
          </a:p>
          <a:p>
            <a:pPr>
              <a:tabLst>
                <a:tab pos="457200" algn="l"/>
                <a:tab pos="863600" algn="l"/>
                <a:tab pos="1206500" algn="l"/>
                <a:tab pos="15494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	1.  Starts with producers</a:t>
            </a:r>
          </a:p>
          <a:p>
            <a:pPr>
              <a:tabLst>
                <a:tab pos="457200" algn="l"/>
                <a:tab pos="863600" algn="l"/>
                <a:tab pos="1206500" algn="l"/>
                <a:tab pos="15494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b.  A single linear transfer</a:t>
            </a:r>
            <a:endParaRPr lang="en-US" sz="2000" dirty="0"/>
          </a:p>
        </p:txBody>
      </p:sp>
      <p:pic>
        <p:nvPicPr>
          <p:cNvPr id="5" name="Picture 4" descr="Food chain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699" y="0"/>
            <a:ext cx="2304683" cy="3742944"/>
          </a:xfrm>
          <a:prstGeom prst="rect">
            <a:avLst/>
          </a:prstGeom>
        </p:spPr>
      </p:pic>
      <p:pic>
        <p:nvPicPr>
          <p:cNvPr id="6" name="Picture 5" descr="Food chainb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699" y="4381"/>
            <a:ext cx="3987800" cy="3738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1646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889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14400" algn="l"/>
                <a:tab pos="1257300" algn="l"/>
              </a:tabLst>
            </a:pPr>
            <a:r>
              <a:rPr lang="en-US" sz="2000" dirty="0" smtClean="0"/>
              <a:t>	2.  Food webs</a:t>
            </a:r>
          </a:p>
          <a:p>
            <a:pPr>
              <a:tabLst>
                <a:tab pos="914400" algn="l"/>
                <a:tab pos="12573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a.  Shows the relationship between food chains within an ecosystem</a:t>
            </a:r>
            <a:endParaRPr lang="en-US" sz="2000" dirty="0"/>
          </a:p>
        </p:txBody>
      </p:sp>
      <p:pic>
        <p:nvPicPr>
          <p:cNvPr id="3" name="Picture 2" descr="Food Web_0003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939800"/>
            <a:ext cx="4126992" cy="396544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10540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57200" algn="l"/>
                <a:tab pos="863600" algn="l"/>
              </a:tabLst>
            </a:pPr>
            <a:r>
              <a:rPr lang="en-US" sz="2000" dirty="0" smtClean="0"/>
              <a:t>	C.  Quantity of energy transfers</a:t>
            </a:r>
          </a:p>
          <a:p>
            <a:pPr>
              <a:tabLst>
                <a:tab pos="457200" algn="l"/>
                <a:tab pos="8636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Remember, we cannot transfer 100% of energy(food)</a:t>
            </a:r>
          </a:p>
          <a:p>
            <a:pPr>
              <a:tabLst>
                <a:tab pos="457200" algn="l"/>
                <a:tab pos="863600" algn="l"/>
                <a:tab pos="12065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a.  Some energy will always be lost as what?</a:t>
            </a:r>
          </a:p>
          <a:p>
            <a:pPr>
              <a:tabLst>
                <a:tab pos="457200" algn="l"/>
                <a:tab pos="863600" algn="l"/>
                <a:tab pos="12065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b.  10% rule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287540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257300" algn="l"/>
              </a:tabLst>
            </a:pPr>
            <a:r>
              <a:rPr lang="en-US" sz="2000" dirty="0" smtClean="0"/>
              <a:t>	b.  Some of the energy gets used by the organism itself</a:t>
            </a:r>
          </a:p>
          <a:p>
            <a:pPr>
              <a:tabLst>
                <a:tab pos="1600200" algn="l"/>
                <a:tab pos="1943100" algn="l"/>
              </a:tabLst>
            </a:pPr>
            <a:r>
              <a:rPr lang="en-US" sz="2000" dirty="0" smtClean="0"/>
              <a:t>	1.  This energy is not available to the next consumer (trophic 		level)</a:t>
            </a:r>
            <a:endParaRPr lang="en-US" sz="2000" dirty="0"/>
          </a:p>
        </p:txBody>
      </p:sp>
      <p:pic>
        <p:nvPicPr>
          <p:cNvPr id="4" name="Picture 3" descr="Energy Levels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899" y="1193800"/>
            <a:ext cx="6404225" cy="29337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43053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257300" algn="l"/>
              </a:tabLst>
            </a:pPr>
            <a:r>
              <a:rPr lang="en-US" sz="2000" dirty="0" smtClean="0"/>
              <a:t>	c.  Some organisms do not get eaten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6010849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ym typeface="Wingdings"/>
              </a:rPr>
              <a:t>I.  The Water Cycle</a:t>
            </a:r>
          </a:p>
          <a:p>
            <a:pPr>
              <a:tabLst>
                <a:tab pos="292100" algn="l"/>
              </a:tabLst>
            </a:pPr>
            <a:r>
              <a:rPr lang="en-US" sz="2000" dirty="0" smtClean="0">
                <a:sym typeface="Wingdings"/>
              </a:rPr>
              <a:t>	A.  Movement/Recycling of water throughout an ecosystem</a:t>
            </a:r>
          </a:p>
          <a:p>
            <a:pPr>
              <a:tabLst>
                <a:tab pos="292100" algn="l"/>
              </a:tabLst>
            </a:pPr>
            <a:r>
              <a:rPr lang="en-US" sz="2000" dirty="0">
                <a:sym typeface="Wingdings"/>
              </a:rPr>
              <a:t>	</a:t>
            </a:r>
            <a:r>
              <a:rPr lang="en-US" sz="2000" dirty="0" smtClean="0">
                <a:sym typeface="Wingdings"/>
              </a:rPr>
              <a:t>B.  3 important processes in the water cycle</a:t>
            </a:r>
          </a:p>
          <a:p>
            <a:pPr>
              <a:tabLst>
                <a:tab pos="292100" algn="l"/>
                <a:tab pos="685800" algn="l"/>
              </a:tabLst>
            </a:pPr>
            <a:r>
              <a:rPr lang="en-US" sz="2000" dirty="0" smtClean="0">
                <a:sym typeface="Wingdings"/>
              </a:rPr>
              <a:t>		1.  Evaporation</a:t>
            </a:r>
          </a:p>
          <a:p>
            <a:pPr>
              <a:tabLst>
                <a:tab pos="292100" algn="l"/>
                <a:tab pos="685800" algn="l"/>
                <a:tab pos="1028700" algn="l"/>
              </a:tabLst>
            </a:pPr>
            <a:r>
              <a:rPr lang="en-US" sz="2000" dirty="0">
                <a:sym typeface="Wingdings"/>
              </a:rPr>
              <a:t>	</a:t>
            </a:r>
            <a:r>
              <a:rPr lang="en-US" sz="2000" dirty="0" smtClean="0">
                <a:sym typeface="Wingdings"/>
              </a:rPr>
              <a:t>	2.  Transpiration</a:t>
            </a:r>
          </a:p>
          <a:p>
            <a:pPr>
              <a:tabLst>
                <a:tab pos="292100" algn="l"/>
                <a:tab pos="685800" algn="l"/>
                <a:tab pos="1028700" algn="l"/>
              </a:tabLst>
            </a:pPr>
            <a:r>
              <a:rPr lang="en-US" sz="2000" dirty="0">
                <a:sym typeface="Wingdings"/>
              </a:rPr>
              <a:t>	</a:t>
            </a:r>
            <a:r>
              <a:rPr lang="en-US" sz="2000" dirty="0" smtClean="0">
                <a:sym typeface="Wingdings"/>
              </a:rPr>
              <a:t>		a.  Evaporation of water by a plant</a:t>
            </a:r>
          </a:p>
          <a:p>
            <a:pPr>
              <a:tabLst>
                <a:tab pos="292100" algn="l"/>
                <a:tab pos="685800" algn="l"/>
                <a:tab pos="1028700" algn="l"/>
              </a:tabLst>
            </a:pPr>
            <a:r>
              <a:rPr lang="en-US" sz="2000" dirty="0">
                <a:sym typeface="Wingdings"/>
              </a:rPr>
              <a:t>	</a:t>
            </a:r>
            <a:r>
              <a:rPr lang="en-US" sz="2000" dirty="0" smtClean="0">
                <a:sym typeface="Wingdings"/>
              </a:rPr>
              <a:t>	3.  Precipitation</a:t>
            </a:r>
          </a:p>
        </p:txBody>
      </p:sp>
      <p:pic>
        <p:nvPicPr>
          <p:cNvPr id="3" name="Picture 2" descr="water_cyc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100" y="2554545"/>
            <a:ext cx="5808568" cy="4303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6407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II.  The Carbon Cycle</a:t>
            </a:r>
          </a:p>
          <a:p>
            <a:pPr>
              <a:tabLst>
                <a:tab pos="342900" algn="l"/>
                <a:tab pos="749300" algn="l"/>
              </a:tabLst>
            </a:pPr>
            <a:r>
              <a:rPr lang="en-US" sz="2000" dirty="0" smtClean="0"/>
              <a:t>	A.  Carbon is the building block for all organic compounds</a:t>
            </a:r>
          </a:p>
          <a:p>
            <a:pPr>
              <a:tabLst>
                <a:tab pos="342900" algn="l"/>
                <a:tab pos="7493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B.  Movement/recycling of carbon throughout an ecosystem</a:t>
            </a:r>
          </a:p>
          <a:p>
            <a:pPr>
              <a:tabLst>
                <a:tab pos="342900" algn="l"/>
                <a:tab pos="7493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Major source of carbon in an ecosystem is CO</a:t>
            </a:r>
            <a:r>
              <a:rPr lang="en-US" sz="2000" baseline="-25000" dirty="0" smtClean="0"/>
              <a:t>2</a:t>
            </a:r>
            <a:endParaRPr lang="en-US" sz="2000" dirty="0" smtClean="0"/>
          </a:p>
        </p:txBody>
      </p:sp>
      <p:pic>
        <p:nvPicPr>
          <p:cNvPr id="3" name="Picture 2" descr="carbonCycle2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199" y="3020924"/>
            <a:ext cx="5130801" cy="38370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1323439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42900" algn="l"/>
                <a:tab pos="685800" algn="l"/>
              </a:tabLst>
            </a:pPr>
            <a:r>
              <a:rPr lang="en-US" sz="2000" dirty="0"/>
              <a:t>	C.  2 important processes in the carbon cycle</a:t>
            </a:r>
          </a:p>
          <a:p>
            <a:pPr>
              <a:tabLst>
                <a:tab pos="342900" algn="l"/>
                <a:tab pos="685800" algn="l"/>
                <a:tab pos="1028700" algn="l"/>
              </a:tabLst>
            </a:pPr>
            <a:r>
              <a:rPr lang="en-US" sz="2000" dirty="0"/>
              <a:t>		1.  Photosynthesis</a:t>
            </a:r>
          </a:p>
          <a:p>
            <a:pPr>
              <a:tabLst>
                <a:tab pos="342900" algn="l"/>
                <a:tab pos="685800" algn="l"/>
                <a:tab pos="1028700" algn="l"/>
              </a:tabLst>
            </a:pPr>
            <a:r>
              <a:rPr lang="en-US" sz="2000" dirty="0"/>
              <a:t>			a.  Takes CO</a:t>
            </a:r>
            <a:r>
              <a:rPr lang="en-US" sz="2000" baseline="-25000" dirty="0"/>
              <a:t>2</a:t>
            </a:r>
            <a:r>
              <a:rPr lang="en-US" sz="2000" dirty="0"/>
              <a:t> out of the atmosphere to make carbohydrates</a:t>
            </a:r>
          </a:p>
          <a:p>
            <a:pPr>
              <a:tabLst>
                <a:tab pos="342900" algn="l"/>
                <a:tab pos="685800" algn="l"/>
                <a:tab pos="1028700" algn="l"/>
              </a:tabLst>
            </a:pPr>
            <a:r>
              <a:rPr lang="en-US" sz="2000" dirty="0"/>
              <a:t>		2.  Cellular respiration</a:t>
            </a:r>
          </a:p>
          <a:p>
            <a:pPr>
              <a:tabLst>
                <a:tab pos="342900" algn="l"/>
                <a:tab pos="685800" algn="l"/>
                <a:tab pos="1028700" algn="l"/>
              </a:tabLst>
            </a:pPr>
            <a:r>
              <a:rPr lang="en-US" sz="2000" dirty="0"/>
              <a:t>			a.  Returns CO</a:t>
            </a:r>
            <a:r>
              <a:rPr lang="en-US" sz="2000" baseline="-25000" dirty="0"/>
              <a:t>2</a:t>
            </a:r>
            <a:r>
              <a:rPr lang="en-US" sz="2000" dirty="0"/>
              <a:t> into the atmosphere by breaking down </a:t>
            </a:r>
            <a:r>
              <a:rPr lang="en-US" sz="2000" dirty="0" smtClean="0"/>
              <a:t>carbohydrates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053355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III.  Nitrogen cycle</a:t>
            </a:r>
          </a:p>
          <a:p>
            <a:pPr>
              <a:tabLst>
                <a:tab pos="457200" algn="l"/>
                <a:tab pos="800100" algn="l"/>
              </a:tabLst>
            </a:pPr>
            <a:r>
              <a:rPr lang="en-US" sz="2000" dirty="0" smtClean="0"/>
              <a:t>	A.  Nitrogen is essential building block for all proteins</a:t>
            </a:r>
          </a:p>
          <a:p>
            <a:pPr>
              <a:tabLst>
                <a:tab pos="457200" algn="l"/>
                <a:tab pos="8001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B.  Movement/recycling of nitrogen throughout an ecosystem</a:t>
            </a:r>
          </a:p>
          <a:p>
            <a:pPr>
              <a:tabLst>
                <a:tab pos="457200" algn="l"/>
                <a:tab pos="800100" algn="l"/>
              </a:tabLst>
            </a:pPr>
            <a:r>
              <a:rPr lang="en-US" sz="2000" dirty="0"/>
              <a:t>	C</a:t>
            </a:r>
            <a:r>
              <a:rPr lang="en-US" sz="2000" dirty="0" smtClean="0"/>
              <a:t>.  2 important processes in the nitrogen cycle</a:t>
            </a:r>
          </a:p>
          <a:p>
            <a:pPr>
              <a:tabLst>
                <a:tab pos="457200" algn="l"/>
                <a:tab pos="8001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Nitrogen fixation</a:t>
            </a:r>
          </a:p>
          <a:p>
            <a:pPr>
              <a:tabLst>
                <a:tab pos="457200" algn="l"/>
                <a:tab pos="800100" algn="l"/>
                <a:tab pos="1143000" algn="l"/>
              </a:tabLst>
            </a:pPr>
            <a:r>
              <a:rPr lang="en-US" sz="2000" dirty="0" smtClean="0"/>
              <a:t>			a.  Most nitrogen in an ecosystem not in a usable form</a:t>
            </a:r>
          </a:p>
          <a:p>
            <a:pPr>
              <a:tabLst>
                <a:tab pos="457200" algn="l"/>
                <a:tab pos="800100" algn="l"/>
                <a:tab pos="1143000" algn="l"/>
                <a:tab pos="1485900" algn="l"/>
              </a:tabLst>
            </a:pPr>
            <a:r>
              <a:rPr lang="en-US" sz="2000" dirty="0" smtClean="0"/>
              <a:t>				1.  A gas in the atmosphere</a:t>
            </a:r>
          </a:p>
          <a:p>
            <a:pPr>
              <a:tabLst>
                <a:tab pos="457200" algn="l"/>
                <a:tab pos="800100" algn="l"/>
                <a:tab pos="1143000" algn="l"/>
                <a:tab pos="14859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b.  Nitrogen-fixing bacteria are the only organisms that can transform 				nitrogen gas in the </a:t>
            </a:r>
            <a:r>
              <a:rPr lang="en-US" sz="2000" dirty="0" err="1" smtClean="0"/>
              <a:t>atmospohereinto</a:t>
            </a:r>
            <a:r>
              <a:rPr lang="en-US" sz="2000" dirty="0" smtClean="0"/>
              <a:t> usable nitrogen</a:t>
            </a:r>
          </a:p>
          <a:p>
            <a:pPr>
              <a:tabLst>
                <a:tab pos="457200" algn="l"/>
                <a:tab pos="800100" algn="l"/>
                <a:tab pos="1143000" algn="l"/>
                <a:tab pos="14859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	1.  Release excess nitrogen into soil allowing plants to take up</a:t>
            </a:r>
            <a:endParaRPr lang="en-US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3238500"/>
            <a:ext cx="48133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800100" algn="l"/>
              </a:tabLst>
            </a:pPr>
            <a:r>
              <a:rPr lang="en-US" sz="2000" dirty="0" smtClean="0"/>
              <a:t>	2.  </a:t>
            </a:r>
            <a:r>
              <a:rPr lang="en-US" sz="2000" dirty="0" err="1" smtClean="0"/>
              <a:t>Denitrification</a:t>
            </a:r>
            <a:endParaRPr lang="en-US" sz="2000" dirty="0" smtClean="0"/>
          </a:p>
          <a:p>
            <a:pPr>
              <a:tabLst>
                <a:tab pos="1143000" algn="l"/>
                <a:tab pos="1485900" algn="l"/>
              </a:tabLst>
            </a:pPr>
            <a:r>
              <a:rPr lang="en-US" sz="2000" dirty="0" smtClean="0"/>
              <a:t>	a.  Process of returning 		nitrogen back to the 		atmosphere as a gas</a:t>
            </a:r>
          </a:p>
          <a:p>
            <a:pPr>
              <a:tabLst>
                <a:tab pos="1143000" algn="l"/>
                <a:tab pos="1485900" algn="l"/>
              </a:tabLst>
            </a:pPr>
            <a:r>
              <a:rPr lang="en-US" sz="2000" dirty="0" smtClean="0"/>
              <a:t>	b.  Bacteria change usable 		nitrogen back into nitrogen gas by 	</a:t>
            </a:r>
            <a:r>
              <a:rPr lang="en-US" sz="2000" dirty="0"/>
              <a:t>	</a:t>
            </a:r>
            <a:r>
              <a:rPr lang="en-US" sz="2000" dirty="0" smtClean="0"/>
              <a:t>decomposing dead 		organisms </a:t>
            </a:r>
            <a:endParaRPr lang="en-US" sz="2000" dirty="0"/>
          </a:p>
        </p:txBody>
      </p:sp>
      <p:pic>
        <p:nvPicPr>
          <p:cNvPr id="4" name="Picture 3" descr="nitrogen-cycle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3300" y="3145970"/>
            <a:ext cx="4330700" cy="3712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211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674965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85800" algn="l"/>
              </a:tabLst>
            </a:pPr>
            <a:r>
              <a:rPr lang="en-US" sz="2000" dirty="0" smtClean="0">
                <a:sym typeface="Wingdings"/>
              </a:rPr>
              <a:t>	1.  Levels of organization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4496293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06400" algn="l"/>
                <a:tab pos="1028700" algn="l"/>
                <a:tab pos="1257300" algn="l"/>
              </a:tabLst>
            </a:pPr>
            <a:r>
              <a:rPr lang="en-US" dirty="0" smtClean="0"/>
              <a:t>		</a:t>
            </a:r>
            <a:r>
              <a:rPr lang="en-US" sz="2000" dirty="0"/>
              <a:t>b</a:t>
            </a:r>
            <a:r>
              <a:rPr lang="en-US" sz="2000" dirty="0" smtClean="0"/>
              <a:t>.  Ecosystem Ecology</a:t>
            </a:r>
          </a:p>
          <a:p>
            <a:pPr>
              <a:tabLst>
                <a:tab pos="406400" algn="l"/>
                <a:tab pos="914400" algn="l"/>
                <a:tab pos="13716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1.  All the biotic and abiotic things found in a particular place</a:t>
            </a:r>
          </a:p>
          <a:p>
            <a:pPr>
              <a:tabLst>
                <a:tab pos="406400" algn="l"/>
                <a:tab pos="914400" algn="l"/>
                <a:tab pos="1257300" algn="l"/>
                <a:tab pos="16002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	a.  Example- Pond</a:t>
            </a:r>
          </a:p>
          <a:p>
            <a:pPr>
              <a:tabLst>
                <a:tab pos="406400" algn="l"/>
                <a:tab pos="914400" algn="l"/>
                <a:tab pos="1257300" algn="l"/>
                <a:tab pos="1600200" algn="l"/>
                <a:tab pos="19431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		1.  What things would be found in a pond ecosystem?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5721459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14400" algn="l"/>
                <a:tab pos="1257300" algn="l"/>
                <a:tab pos="1600200" algn="l"/>
                <a:tab pos="2006600" algn="l"/>
                <a:tab pos="2286000" algn="l"/>
              </a:tabLst>
            </a:pPr>
            <a:r>
              <a:rPr lang="en-US" sz="2000" dirty="0" smtClean="0"/>
              <a:t>					a.  Plants, bacteria, fish, rocks, O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, </a:t>
            </a:r>
            <a:r>
              <a:rPr lang="en-US" sz="2000" dirty="0" err="1" smtClean="0"/>
              <a:t>etc</a:t>
            </a:r>
            <a:endParaRPr lang="en-US" sz="2000" dirty="0" smtClean="0"/>
          </a:p>
        </p:txBody>
      </p:sp>
      <p:pic>
        <p:nvPicPr>
          <p:cNvPr id="6" name="Picture 5" descr="Levels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720" y="1075568"/>
            <a:ext cx="6242631" cy="5080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973475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028700" algn="l"/>
              </a:tabLst>
            </a:pPr>
            <a:r>
              <a:rPr lang="en-US" dirty="0">
                <a:sym typeface="Wingdings"/>
              </a:rPr>
              <a:t>	</a:t>
            </a:r>
            <a:r>
              <a:rPr lang="en-US" sz="2000" dirty="0">
                <a:sym typeface="Wingdings"/>
              </a:rPr>
              <a:t>a</a:t>
            </a:r>
            <a:r>
              <a:rPr lang="en-US" sz="2000" dirty="0" smtClean="0">
                <a:sym typeface="Wingdings"/>
              </a:rPr>
              <a:t>.  </a:t>
            </a:r>
            <a:r>
              <a:rPr lang="en-US" sz="2000" dirty="0">
                <a:sym typeface="Wingdings"/>
              </a:rPr>
              <a:t>The biosphere</a:t>
            </a:r>
          </a:p>
          <a:p>
            <a:pPr>
              <a:tabLst>
                <a:tab pos="1435100" algn="l"/>
              </a:tabLst>
            </a:pPr>
            <a:r>
              <a:rPr lang="en-US" sz="2000" dirty="0">
                <a:sym typeface="Wingdings"/>
              </a:rPr>
              <a:t>	</a:t>
            </a:r>
            <a:r>
              <a:rPr lang="en-US" sz="2000" dirty="0" smtClean="0">
                <a:sym typeface="Wingdings"/>
              </a:rPr>
              <a:t>1</a:t>
            </a:r>
            <a:r>
              <a:rPr lang="en-US" sz="2000" dirty="0">
                <a:sym typeface="Wingdings"/>
              </a:rPr>
              <a:t>.  The broadest, most inclusive level</a:t>
            </a:r>
          </a:p>
          <a:p>
            <a:pPr>
              <a:tabLst>
                <a:tab pos="457200" algn="l"/>
                <a:tab pos="914400" algn="l"/>
                <a:tab pos="1435100" algn="l"/>
                <a:tab pos="1778000" algn="l"/>
              </a:tabLst>
            </a:pPr>
            <a:r>
              <a:rPr lang="en-US" sz="2000" dirty="0">
                <a:sym typeface="Wingdings"/>
              </a:rPr>
              <a:t>		</a:t>
            </a:r>
            <a:r>
              <a:rPr lang="en-US" sz="2000" dirty="0" smtClean="0">
                <a:sym typeface="Wingdings"/>
              </a:rPr>
              <a:t>	2</a:t>
            </a:r>
            <a:r>
              <a:rPr lang="en-US" sz="2000" dirty="0">
                <a:sym typeface="Wingdings"/>
              </a:rPr>
              <a:t>.  Consists of the upper most atmosphere to the deepest parts of the 			</a:t>
            </a:r>
            <a:r>
              <a:rPr lang="en-US" sz="2000" dirty="0" smtClean="0">
                <a:sym typeface="Wingdings"/>
              </a:rPr>
              <a:t>	ocean</a:t>
            </a:r>
            <a:endParaRPr lang="en-US" sz="2000" dirty="0">
              <a:sym typeface="Wingdings"/>
            </a:endParaRPr>
          </a:p>
          <a:p>
            <a:pPr>
              <a:tabLst>
                <a:tab pos="457200" algn="l"/>
                <a:tab pos="914400" algn="l"/>
                <a:tab pos="1257300" algn="l"/>
                <a:tab pos="1435100" algn="l"/>
                <a:tab pos="1778000" algn="l"/>
              </a:tabLst>
            </a:pPr>
            <a:r>
              <a:rPr lang="en-US" sz="2000" dirty="0">
                <a:sym typeface="Wingdings"/>
              </a:rPr>
              <a:t>		</a:t>
            </a:r>
            <a:r>
              <a:rPr lang="en-US" sz="2000" dirty="0" smtClean="0">
                <a:sym typeface="Wingdings"/>
              </a:rPr>
              <a:t>		3</a:t>
            </a:r>
            <a:r>
              <a:rPr lang="en-US" sz="2000" dirty="0">
                <a:sym typeface="Wingdings"/>
              </a:rPr>
              <a:t>.  All living things are found in the biosphere</a:t>
            </a:r>
          </a:p>
          <a:p>
            <a:pPr>
              <a:tabLst>
                <a:tab pos="457200" algn="l"/>
                <a:tab pos="914400" algn="l"/>
                <a:tab pos="1257300" algn="l"/>
                <a:tab pos="1778000" algn="l"/>
              </a:tabLst>
            </a:pPr>
            <a:r>
              <a:rPr lang="en-US" sz="2000" dirty="0">
                <a:sym typeface="Wingdings"/>
              </a:rPr>
              <a:t>			</a:t>
            </a:r>
            <a:r>
              <a:rPr lang="en-US" sz="2000" dirty="0" smtClean="0">
                <a:sym typeface="Wingdings"/>
              </a:rPr>
              <a:t>	a</a:t>
            </a:r>
            <a:r>
              <a:rPr lang="en-US" sz="2000" dirty="0">
                <a:sym typeface="Wingdings"/>
              </a:rPr>
              <a:t>.  Not distributed </a:t>
            </a:r>
            <a:r>
              <a:rPr lang="en-US" sz="2000" dirty="0" smtClean="0">
                <a:sym typeface="Wingdings"/>
              </a:rPr>
              <a:t>evenly</a:t>
            </a:r>
            <a:endParaRPr lang="en-US" sz="2000" dirty="0">
              <a:sym typeface="Wingdings"/>
            </a:endParaRPr>
          </a:p>
        </p:txBody>
      </p:sp>
      <p:pic>
        <p:nvPicPr>
          <p:cNvPr id="8" name="Picture 7" descr="BiosphereLevel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720" y="2819404"/>
            <a:ext cx="4942580" cy="947222"/>
          </a:xfrm>
          <a:prstGeom prst="rect">
            <a:avLst/>
          </a:prstGeom>
        </p:spPr>
      </p:pic>
      <p:pic>
        <p:nvPicPr>
          <p:cNvPr id="9" name="Picture 8" descr="EcosystemLevel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720" y="3766626"/>
            <a:ext cx="4942580" cy="69733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Arial" charset="0"/>
                <a:ea typeface="ヒラギノ角ゴ Pro W3" charset="0"/>
              </a:rPr>
              <a:t>II.  The </a:t>
            </a:r>
            <a:r>
              <a:rPr lang="en-US" sz="2000" dirty="0">
                <a:latin typeface="Arial" charset="0"/>
                <a:ea typeface="ヒラギノ角ゴ Pro W3" charset="0"/>
              </a:rPr>
              <a:t>Scope of Ecological Research</a:t>
            </a:r>
          </a:p>
          <a:p>
            <a:pPr>
              <a:tabLst>
                <a:tab pos="342900" algn="l"/>
              </a:tabLst>
            </a:pPr>
            <a:r>
              <a:rPr lang="en-US" dirty="0" smtClean="0">
                <a:latin typeface="Arial" charset="0"/>
                <a:ea typeface="ヒラギノ角ゴ Pro W3" charset="0"/>
              </a:rPr>
              <a:t>	</a:t>
            </a:r>
            <a:r>
              <a:rPr lang="en-US" sz="2000" dirty="0" smtClean="0">
                <a:latin typeface="Arial" charset="0"/>
                <a:ea typeface="ヒラギノ角ゴ Pro W3" charset="0"/>
              </a:rPr>
              <a:t>A.  Ecologists </a:t>
            </a:r>
            <a:r>
              <a:rPr lang="en-US" sz="2000" dirty="0">
                <a:latin typeface="Arial" charset="0"/>
                <a:ea typeface="ヒラギノ角ゴ Pro W3" charset="0"/>
              </a:rPr>
              <a:t>work at levels ranging from individual organisms to the </a:t>
            </a:r>
            <a:r>
              <a:rPr lang="en-US" sz="2000" dirty="0" smtClean="0">
                <a:latin typeface="Arial" charset="0"/>
                <a:ea typeface="ヒラギノ角ゴ Pro W3" charset="0"/>
              </a:rPr>
              <a:t>planet</a:t>
            </a:r>
            <a:endParaRPr lang="en-US" sz="2000" dirty="0">
              <a:latin typeface="Arial" charset="0"/>
              <a:ea typeface="ヒラギノ角ゴ Pro W3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6118593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371600" algn="l"/>
                <a:tab pos="1714500" algn="l"/>
              </a:tabLst>
            </a:pPr>
            <a:r>
              <a:rPr lang="en-US" sz="2000" b="1" dirty="0" smtClean="0"/>
              <a:t>	</a:t>
            </a:r>
            <a:r>
              <a:rPr lang="en-US" sz="2000" dirty="0" smtClean="0"/>
              <a:t>2.  Emphasizes </a:t>
            </a:r>
            <a:r>
              <a:rPr lang="en-US" sz="2000" dirty="0"/>
              <a:t>energy flow and chemical </a:t>
            </a:r>
            <a:r>
              <a:rPr lang="en-US" sz="2000" dirty="0" smtClean="0"/>
              <a:t>cycling </a:t>
            </a:r>
            <a:r>
              <a:rPr lang="en-US" sz="2000" dirty="0"/>
              <a:t>among the </a:t>
            </a:r>
            <a:r>
              <a:rPr lang="en-US" sz="2000" dirty="0" smtClean="0"/>
              <a:t>		various </a:t>
            </a:r>
            <a:r>
              <a:rPr lang="en-US" sz="2000" dirty="0"/>
              <a:t>biotic and abiotic </a:t>
            </a:r>
            <a:r>
              <a:rPr lang="en-US" sz="2000" dirty="0" smtClean="0"/>
              <a:t>components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3109659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700" y="3190134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57200" algn="l"/>
                <a:tab pos="863600" algn="l"/>
                <a:tab pos="1028700" algn="l"/>
              </a:tabLst>
            </a:pPr>
            <a:r>
              <a:rPr lang="en-US" sz="2000" dirty="0" smtClean="0"/>
              <a:t>		c.  Community Ecology</a:t>
            </a:r>
          </a:p>
          <a:p>
            <a:pPr>
              <a:tabLst>
                <a:tab pos="457200" algn="l"/>
                <a:tab pos="863600" algn="l"/>
                <a:tab pos="12573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1.  All the interacting biotic factors in an area</a:t>
            </a:r>
          </a:p>
          <a:p>
            <a:pPr>
              <a:tabLst>
                <a:tab pos="457200" algn="l"/>
                <a:tab pos="863600" algn="l"/>
                <a:tab pos="12573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2.  Example- Pond</a:t>
            </a:r>
          </a:p>
          <a:p>
            <a:pPr>
              <a:tabLst>
                <a:tab pos="457200" algn="l"/>
                <a:tab pos="863600" algn="l"/>
                <a:tab pos="1206500" algn="l"/>
                <a:tab pos="1600200" algn="l"/>
              </a:tabLst>
            </a:pPr>
            <a:r>
              <a:rPr lang="en-US" sz="2000" dirty="0" smtClean="0"/>
              <a:t>				a.  What things would be found in a pond community?</a:t>
            </a:r>
            <a:endParaRPr lang="en-US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4380982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549400" algn="l"/>
                <a:tab pos="1943100" algn="l"/>
              </a:tabLst>
            </a:pPr>
            <a:r>
              <a:rPr lang="en-US" sz="2000" dirty="0" smtClean="0"/>
              <a:t>		1.  Fish, plants, bacteria, etc.</a:t>
            </a:r>
          </a:p>
          <a:p>
            <a:pPr>
              <a:tabLst>
                <a:tab pos="1257300" algn="l"/>
                <a:tab pos="1549400" algn="l"/>
                <a:tab pos="1943100" algn="l"/>
              </a:tabLst>
            </a:pPr>
            <a:r>
              <a:rPr lang="en-US" sz="2000" dirty="0"/>
              <a:t> 	3</a:t>
            </a:r>
            <a:r>
              <a:rPr lang="en-US" sz="2000" dirty="0" smtClean="0"/>
              <a:t>.  </a:t>
            </a:r>
            <a:r>
              <a:rPr lang="en-US" sz="2000" dirty="0"/>
              <a:t>D</a:t>
            </a:r>
            <a:r>
              <a:rPr lang="en-US" sz="2000" dirty="0" smtClean="0"/>
              <a:t>eals </a:t>
            </a:r>
            <a:r>
              <a:rPr lang="en-US" sz="2000" dirty="0"/>
              <a:t>with the whole array of interacting species in a </a:t>
            </a:r>
            <a:r>
              <a:rPr lang="en-US" sz="2000" dirty="0" smtClean="0"/>
              <a:t>community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494929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57200" algn="l"/>
                <a:tab pos="863600" algn="l"/>
                <a:tab pos="1206500" algn="l"/>
                <a:tab pos="1549400" algn="l"/>
              </a:tabLst>
            </a:pPr>
            <a:r>
              <a:rPr lang="en-US" sz="2000" dirty="0" smtClean="0"/>
              <a:t>		d.  Populations</a:t>
            </a:r>
          </a:p>
          <a:p>
            <a:pPr>
              <a:tabLst>
                <a:tab pos="457200" algn="l"/>
                <a:tab pos="863600" algn="l"/>
                <a:tab pos="1206500" algn="l"/>
                <a:tab pos="15494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1.  All the members of a species that live in one place</a:t>
            </a:r>
          </a:p>
          <a:p>
            <a:pPr>
              <a:tabLst>
                <a:tab pos="457200" algn="l"/>
                <a:tab pos="863600" algn="l"/>
                <a:tab pos="1206500" algn="l"/>
                <a:tab pos="1549400" algn="l"/>
                <a:tab pos="2628900" algn="l"/>
              </a:tabLst>
            </a:pPr>
            <a:r>
              <a:rPr lang="en-US" sz="2000" dirty="0" smtClean="0"/>
              <a:t>			2.  Example- Pond</a:t>
            </a:r>
          </a:p>
          <a:p>
            <a:pPr>
              <a:tabLst>
                <a:tab pos="457200" algn="l"/>
                <a:tab pos="863600" algn="l"/>
                <a:tab pos="1206500" algn="l"/>
                <a:tab pos="1549400" algn="l"/>
                <a:tab pos="26289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	a.  What things would be found in a pond population?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615011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892300" algn="l"/>
              </a:tabLst>
            </a:pPr>
            <a:r>
              <a:rPr lang="en-US" sz="2000" dirty="0" smtClean="0"/>
              <a:t>	1.  All the trout</a:t>
            </a:r>
          </a:p>
          <a:p>
            <a:pPr>
              <a:tabLst>
                <a:tab pos="1206500" algn="l"/>
                <a:tab pos="1892300" algn="l"/>
              </a:tabLst>
            </a:pPr>
            <a:r>
              <a:rPr lang="en-US" sz="2000" dirty="0" smtClean="0"/>
              <a:t>	3.  focuses </a:t>
            </a:r>
            <a:r>
              <a:rPr lang="en-US" sz="2000" dirty="0"/>
              <a:t>on factors affecting population size over </a:t>
            </a:r>
            <a:r>
              <a:rPr lang="en-US" sz="2000" dirty="0" smtClean="0"/>
              <a:t>time</a:t>
            </a:r>
            <a:endParaRPr lang="en-US" sz="2000" dirty="0"/>
          </a:p>
        </p:txBody>
      </p:sp>
      <p:pic>
        <p:nvPicPr>
          <p:cNvPr id="7" name="Picture 6" descr="BiosphereLevel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900" y="0"/>
            <a:ext cx="4386072" cy="920496"/>
          </a:xfrm>
          <a:prstGeom prst="rect">
            <a:avLst/>
          </a:prstGeom>
        </p:spPr>
      </p:pic>
      <p:pic>
        <p:nvPicPr>
          <p:cNvPr id="8" name="Picture 7" descr="EcosystemLevel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900" y="920496"/>
            <a:ext cx="4386072" cy="960120"/>
          </a:xfrm>
          <a:prstGeom prst="rect">
            <a:avLst/>
          </a:prstGeom>
        </p:spPr>
      </p:pic>
      <p:pic>
        <p:nvPicPr>
          <p:cNvPr id="9" name="Picture 8" descr="CommunityLevel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900" y="1880616"/>
            <a:ext cx="4386072" cy="667512"/>
          </a:xfrm>
          <a:prstGeom prst="rect">
            <a:avLst/>
          </a:prstGeom>
        </p:spPr>
      </p:pic>
      <p:pic>
        <p:nvPicPr>
          <p:cNvPr id="10" name="Picture 9" descr="PopulationLevel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900" y="2548128"/>
            <a:ext cx="4386072" cy="61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5946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3443357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57200" algn="l"/>
                <a:tab pos="863600" algn="l"/>
                <a:tab pos="1206500" algn="l"/>
                <a:tab pos="1549400" algn="l"/>
              </a:tabLst>
            </a:pPr>
            <a:r>
              <a:rPr lang="en-US" dirty="0" smtClean="0"/>
              <a:t>		</a:t>
            </a:r>
            <a:r>
              <a:rPr lang="en-US" sz="2000" dirty="0"/>
              <a:t>e</a:t>
            </a:r>
            <a:r>
              <a:rPr lang="en-US" sz="2000" dirty="0" smtClean="0"/>
              <a:t>.  Organisms</a:t>
            </a:r>
          </a:p>
          <a:p>
            <a:pPr>
              <a:tabLst>
                <a:tab pos="457200" algn="l"/>
                <a:tab pos="863600" algn="l"/>
                <a:tab pos="1206500" algn="l"/>
                <a:tab pos="15494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1.  A single member of a species (i.e.- 1 trout)  </a:t>
            </a:r>
            <a:endParaRPr lang="en-US" sz="2000" dirty="0"/>
          </a:p>
        </p:txBody>
      </p:sp>
      <p:pic>
        <p:nvPicPr>
          <p:cNvPr id="8" name="Picture 7" descr="Levels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072" y="0"/>
            <a:ext cx="4386072" cy="356920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4151243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III.  Physical &amp; chemical factors influence life in the biosphere</a:t>
            </a:r>
          </a:p>
          <a:p>
            <a:pPr>
              <a:tabLst>
                <a:tab pos="457200" algn="l"/>
              </a:tabLst>
            </a:pPr>
            <a:r>
              <a:rPr lang="en-US" sz="2000" dirty="0" smtClean="0"/>
              <a:t>	A.  Life thrives in a variety of habitats</a:t>
            </a:r>
          </a:p>
          <a:p>
            <a:pPr>
              <a:tabLst>
                <a:tab pos="800100" algn="l"/>
                <a:tab pos="1143000" algn="l"/>
              </a:tabLst>
            </a:pPr>
            <a:r>
              <a:rPr lang="en-US" sz="2000" dirty="0" smtClean="0"/>
              <a:t>	1.  To thrive organisms must be adapted for the abiotic factors present in 		their particular habitat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5474682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57200" algn="l"/>
              </a:tabLst>
            </a:pPr>
            <a:r>
              <a:rPr lang="en-US" sz="2000" dirty="0" smtClean="0"/>
              <a:t>	B.  Energy source</a:t>
            </a:r>
          </a:p>
          <a:p>
            <a:pPr>
              <a:tabLst>
                <a:tab pos="800100" algn="l"/>
              </a:tabLst>
            </a:pPr>
            <a:r>
              <a:rPr lang="en-US" sz="2000" dirty="0" smtClean="0"/>
              <a:t>	1.  Light the major energy source that powers most ecosystems</a:t>
            </a:r>
          </a:p>
          <a:p>
            <a:pPr>
              <a:tabLst>
                <a:tab pos="800100" algn="l"/>
              </a:tabLst>
            </a:pPr>
            <a:r>
              <a:rPr lang="en-US" sz="2000" dirty="0" smtClean="0"/>
              <a:t>	2.  By what process is this energy source utilized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080169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6268443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057400" algn="l"/>
              </a:tabLst>
            </a:pPr>
            <a:r>
              <a:rPr lang="en-US" sz="2000" dirty="0" smtClean="0"/>
              <a:t>	Global warming</a:t>
            </a:r>
            <a:endParaRPr lang="en-US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5868333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42900" algn="l"/>
                <a:tab pos="1892300" algn="l"/>
              </a:tabLst>
            </a:pPr>
            <a:r>
              <a:rPr lang="en-US" dirty="0" smtClean="0"/>
              <a:t>	</a:t>
            </a:r>
            <a:r>
              <a:rPr lang="en-US" sz="2000" dirty="0" smtClean="0"/>
              <a:t>C.  Examples:  Yellowstone Ecology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4544894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42900" algn="l"/>
                <a:tab pos="749300" algn="l"/>
                <a:tab pos="1092200" algn="l"/>
              </a:tabLst>
            </a:pPr>
            <a:r>
              <a:rPr lang="en-US" dirty="0" smtClean="0"/>
              <a:t>	</a:t>
            </a:r>
            <a:r>
              <a:rPr lang="en-US" sz="2000" dirty="0" smtClean="0"/>
              <a:t>B.  Disturbances in Ecosystem</a:t>
            </a:r>
          </a:p>
          <a:p>
            <a:pPr>
              <a:tabLst>
                <a:tab pos="342900" algn="l"/>
                <a:tab pos="749300" algn="l"/>
                <a:tab pos="10922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Consequences to interconnectedness</a:t>
            </a:r>
          </a:p>
          <a:p>
            <a:pPr>
              <a:tabLst>
                <a:tab pos="342900" algn="l"/>
                <a:tab pos="749300" algn="l"/>
                <a:tab pos="1092200" algn="l"/>
                <a:tab pos="14351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a.  disturbance/change in one portion of ecosystem will have affects 				on other portions of an ecosystem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1682572"/>
            <a:ext cx="9144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VI.  A key theme in ecology</a:t>
            </a:r>
          </a:p>
          <a:p>
            <a:pPr>
              <a:tabLst>
                <a:tab pos="342900" algn="l"/>
                <a:tab pos="749300" algn="l"/>
              </a:tabLst>
            </a:pPr>
            <a:r>
              <a:rPr lang="en-US" sz="2000" dirty="0" smtClean="0"/>
              <a:t>	A.  Interactions</a:t>
            </a:r>
          </a:p>
          <a:p>
            <a:pPr>
              <a:tabLst>
                <a:tab pos="342900" algn="l"/>
                <a:tab pos="7493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Always remember that no organism is isolated</a:t>
            </a:r>
          </a:p>
          <a:p>
            <a:pPr>
              <a:tabLst>
                <a:tab pos="342900" algn="l"/>
                <a:tab pos="749300" algn="l"/>
                <a:tab pos="1092200" algn="l"/>
                <a:tab pos="14351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a.  All biotic and abiotic factors are interconnected within an 					ecosystem</a:t>
            </a:r>
          </a:p>
          <a:p>
            <a:pPr>
              <a:tabLst>
                <a:tab pos="342900" algn="l"/>
                <a:tab pos="749300" algn="l"/>
                <a:tab pos="1092200" algn="l"/>
                <a:tab pos="14351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	1.  Biotic = Living</a:t>
            </a:r>
          </a:p>
          <a:p>
            <a:pPr>
              <a:tabLst>
                <a:tab pos="342900" algn="l"/>
                <a:tab pos="749300" algn="l"/>
                <a:tab pos="1092200" algn="l"/>
                <a:tab pos="14351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	2.  Abiotic = nonliving</a:t>
            </a:r>
          </a:p>
          <a:p>
            <a:pPr>
              <a:tabLst>
                <a:tab pos="342900" algn="l"/>
                <a:tab pos="749300" algn="l"/>
                <a:tab pos="1092200" algn="l"/>
                <a:tab pos="14351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2.  Ecologists look at not only the interactions within the ecological levels 			of organization but also between levels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57200" algn="l"/>
              </a:tabLst>
            </a:pPr>
            <a:r>
              <a:rPr lang="en-US" dirty="0" smtClean="0"/>
              <a:t>	</a:t>
            </a:r>
            <a:r>
              <a:rPr lang="en-US" sz="2000" dirty="0" smtClean="0"/>
              <a:t>C.  Temperature</a:t>
            </a:r>
          </a:p>
          <a:p>
            <a:pPr>
              <a:tabLst>
                <a:tab pos="800100" algn="l"/>
              </a:tabLst>
            </a:pPr>
            <a:r>
              <a:rPr lang="en-US" sz="2000" dirty="0" smtClean="0"/>
              <a:t>	1.  Must be within homeostatic range of organism</a:t>
            </a: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64633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57200" algn="l"/>
              </a:tabLst>
            </a:pPr>
            <a:r>
              <a:rPr lang="en-US" dirty="0" smtClean="0"/>
              <a:t>	</a:t>
            </a:r>
            <a:r>
              <a:rPr lang="en-US" sz="2000" dirty="0" smtClean="0"/>
              <a:t>D.  Water</a:t>
            </a:r>
          </a:p>
          <a:p>
            <a:pPr>
              <a:tabLst>
                <a:tab pos="800100" algn="l"/>
              </a:tabLst>
            </a:pPr>
            <a:r>
              <a:rPr lang="en-US" sz="2000" dirty="0" smtClean="0"/>
              <a:t>	1.  All life requires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0" y="1292662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57200" algn="l"/>
              </a:tabLst>
            </a:pPr>
            <a:r>
              <a:rPr lang="en-US" dirty="0" smtClean="0"/>
              <a:t>	</a:t>
            </a:r>
            <a:r>
              <a:rPr lang="en-US" sz="2000" dirty="0" smtClean="0"/>
              <a:t>E.  Nutrients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8686739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0" y="292100"/>
            <a:ext cx="9144000" cy="199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341313" algn="l"/>
                <a:tab pos="806450" algn="l"/>
                <a:tab pos="120173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341313" algn="l"/>
                <a:tab pos="806450" algn="l"/>
                <a:tab pos="120173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341313" algn="l"/>
                <a:tab pos="806450" algn="l"/>
                <a:tab pos="120173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341313" algn="l"/>
                <a:tab pos="806450" algn="l"/>
                <a:tab pos="120173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341313" algn="l"/>
                <a:tab pos="806450" algn="l"/>
                <a:tab pos="120173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806450" algn="l"/>
                <a:tab pos="120173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806450" algn="l"/>
                <a:tab pos="120173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806450" algn="l"/>
                <a:tab pos="120173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806450" algn="l"/>
                <a:tab pos="120173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A.  Terrestrial ecosystems</a:t>
            </a:r>
          </a:p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	1.  The different terrestrial ecosystems that occur on land across 			the planet are called biomes</a:t>
            </a:r>
          </a:p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tabLst>
                <a:tab pos="341313" algn="l"/>
                <a:tab pos="806450" algn="l"/>
                <a:tab pos="1201738" algn="l"/>
                <a:tab pos="1549400" algn="l"/>
              </a:tabLs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		a.  Biomes are major biological communities that occur over 				wide areas of land</a:t>
            </a:r>
            <a:endParaRPr lang="en-US" dirty="0" smtClean="0">
              <a:solidFill>
                <a:srgbClr val="EAEAEA"/>
              </a:solidFill>
              <a:latin typeface="Geneva" charset="0"/>
              <a:cs typeface="ＭＳ Ｐゴシック" charset="0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0" y="2159000"/>
            <a:ext cx="9144000" cy="207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738188" algn="l"/>
                <a:tab pos="1147763" algn="l"/>
                <a:tab pos="1489075" algn="l"/>
                <a:tab pos="1884363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B.  7 major biomes</a:t>
            </a:r>
          </a:p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	1.  Tropical Rain Forest</a:t>
            </a:r>
          </a:p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		a.  Location</a:t>
            </a:r>
          </a:p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			1.  Near the equator in Asia, </a:t>
            </a:r>
            <a:r>
              <a:rPr lang="en-US" sz="2000" dirty="0" err="1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Africa,South</a:t>
            </a: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 America, and 					Central America</a:t>
            </a:r>
            <a:endParaRPr lang="en-US" dirty="0" smtClean="0">
              <a:solidFill>
                <a:srgbClr val="EAEAEA"/>
              </a:solidFill>
              <a:latin typeface="Geneva" charset="0"/>
              <a:cs typeface="ＭＳ Ｐゴシック" charset="0"/>
            </a:endParaRPr>
          </a:p>
        </p:txBody>
      </p:sp>
      <p:pic>
        <p:nvPicPr>
          <p:cNvPr id="5124" name="Picture 4" descr="rainforest_location.gif                                        0002C66ASThomas                        BC375723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1" y="3984625"/>
            <a:ext cx="3559175" cy="198120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0" y="3984625"/>
            <a:ext cx="4953001" cy="199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b.  Climate</a:t>
            </a:r>
          </a:p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	1.  Warm and moist</a:t>
            </a:r>
          </a:p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	2.  43-51</a:t>
            </a: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  <a:sym typeface="Symbol" charset="0"/>
              </a:rPr>
              <a:t></a:t>
            </a: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 F</a:t>
            </a:r>
          </a:p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c.  Yearly precipitation</a:t>
            </a:r>
          </a:p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		1.  100 in</a:t>
            </a:r>
            <a:r>
              <a:rPr lang="en-US" dirty="0" smtClean="0">
                <a:solidFill>
                  <a:srgbClr val="EAEAEA"/>
                </a:solidFill>
                <a:latin typeface="Geneva" charset="0"/>
                <a:cs typeface="ＭＳ Ｐゴシック" charset="0"/>
              </a:rPr>
              <a:t> </a:t>
            </a:r>
          </a:p>
        </p:txBody>
      </p:sp>
      <p:sp>
        <p:nvSpPr>
          <p:cNvPr id="3077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Geneva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Geneva" charset="0"/>
                <a:ea typeface="ＭＳ Ｐゴシック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Geneva" charset="0"/>
                <a:ea typeface="ＭＳ Ｐゴシック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Geneva" charset="0"/>
                <a:ea typeface="ＭＳ Ｐゴシック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Genev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enev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enev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enev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eneva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EAEAEA"/>
                </a:solidFill>
                <a:sym typeface="Wingdings" charset="0"/>
              </a:rPr>
              <a:t>VII.  </a:t>
            </a:r>
            <a:r>
              <a:rPr lang="en-US" dirty="0" err="1" smtClean="0">
                <a:solidFill>
                  <a:srgbClr val="EAEAEA"/>
                </a:solidFill>
                <a:sym typeface="Wingdings" charset="0"/>
              </a:rPr>
              <a:t>Terrestial</a:t>
            </a:r>
            <a:r>
              <a:rPr lang="en-US" dirty="0" smtClean="0">
                <a:solidFill>
                  <a:srgbClr val="EAEAEA"/>
                </a:solidFill>
                <a:sym typeface="Wingdings" charset="0"/>
              </a:rPr>
              <a:t> Ecosystems</a:t>
            </a:r>
            <a:endParaRPr lang="en-US" dirty="0" smtClean="0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4752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utoUpdateAnimBg="0"/>
      <p:bldP spid="512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58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147763" algn="l"/>
                <a:tab pos="1543050" algn="l"/>
                <a:tab pos="1939925" algn="l"/>
                <a:tab pos="23495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1147763" algn="l"/>
                <a:tab pos="1543050" algn="l"/>
                <a:tab pos="1939925" algn="l"/>
                <a:tab pos="23495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1147763" algn="l"/>
                <a:tab pos="1543050" algn="l"/>
                <a:tab pos="1939925" algn="l"/>
                <a:tab pos="23495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1147763" algn="l"/>
                <a:tab pos="1543050" algn="l"/>
                <a:tab pos="1939925" algn="l"/>
                <a:tab pos="23495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1147763" algn="l"/>
                <a:tab pos="1543050" algn="l"/>
                <a:tab pos="1939925" algn="l"/>
                <a:tab pos="23495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  <a:tab pos="23495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  <a:tab pos="23495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  <a:tab pos="23495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  <a:tab pos="2349500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d.  Vegetation</a:t>
            </a:r>
          </a:p>
          <a:p>
            <a:pPr>
              <a:lnSpc>
                <a:spcPct val="11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1.  Mostly tall trees</a:t>
            </a:r>
          </a:p>
          <a:p>
            <a:pPr>
              <a:lnSpc>
                <a:spcPct val="11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	a.  Due to the lack of light on the </a:t>
            </a:r>
          </a:p>
          <a:p>
            <a:pPr>
              <a:lnSpc>
                <a:spcPct val="11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		forest floor very few plants </a:t>
            </a:r>
          </a:p>
          <a:p>
            <a:pPr>
              <a:lnSpc>
                <a:spcPct val="11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		inhabit this area</a:t>
            </a:r>
          </a:p>
          <a:p>
            <a:pPr>
              <a:lnSpc>
                <a:spcPct val="11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	b.  Vines, palm trees, leafy trees</a:t>
            </a:r>
          </a:p>
          <a:p>
            <a:pPr>
              <a:lnSpc>
                <a:spcPct val="11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2.  Epiphytes</a:t>
            </a:r>
          </a:p>
          <a:p>
            <a:pPr>
              <a:lnSpc>
                <a:spcPct val="11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	a.  Plants that live on the branches</a:t>
            </a:r>
          </a:p>
          <a:p>
            <a:pPr>
              <a:lnSpc>
                <a:spcPct val="11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		 of trees</a:t>
            </a:r>
          </a:p>
          <a:p>
            <a:pPr>
              <a:lnSpc>
                <a:spcPct val="11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3.  Orchids, ferns, mosses, lichens</a:t>
            </a:r>
            <a:endParaRPr lang="en-US" smtClean="0">
              <a:latin typeface="Geneva" charset="0"/>
              <a:cs typeface="+mn-cs"/>
            </a:endParaRPr>
          </a:p>
        </p:txBody>
      </p:sp>
      <p:pic>
        <p:nvPicPr>
          <p:cNvPr id="1027" name="Picture 3" descr="rainforest.jpg                                                 0002C66ASThomas                        BC375723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0"/>
            <a:ext cx="22225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60325" y="3505200"/>
            <a:ext cx="9083675" cy="155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450850" algn="l"/>
                <a:tab pos="682625" algn="l"/>
                <a:tab pos="1092200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450850" algn="l"/>
                <a:tab pos="682625" algn="l"/>
                <a:tab pos="1092200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450850" algn="l"/>
                <a:tab pos="682625" algn="l"/>
                <a:tab pos="1092200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450850" algn="l"/>
                <a:tab pos="682625" algn="l"/>
                <a:tab pos="1092200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450850" algn="l"/>
                <a:tab pos="682625" algn="l"/>
                <a:tab pos="1092200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682625" algn="l"/>
                <a:tab pos="1092200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682625" algn="l"/>
                <a:tab pos="1092200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682625" algn="l"/>
                <a:tab pos="1092200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682625" algn="l"/>
                <a:tab pos="1092200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2.  Temperate Deciduous Forests</a:t>
            </a:r>
          </a:p>
          <a:p>
            <a:pPr>
              <a:lnSpc>
                <a:spcPct val="11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	a.  Location</a:t>
            </a:r>
          </a:p>
          <a:p>
            <a:pPr>
              <a:lnSpc>
                <a:spcPct val="11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		1.  Eastern US, Europe, parts of Asia 								&amp; the southern hemisphere</a:t>
            </a:r>
            <a:endParaRPr lang="en-US" smtClean="0">
              <a:latin typeface="Geneva" charset="0"/>
              <a:cs typeface="+mn-cs"/>
            </a:endParaRPr>
          </a:p>
        </p:txBody>
      </p:sp>
      <p:pic>
        <p:nvPicPr>
          <p:cNvPr id="1029" name="Picture 5" descr="deciduous_location.gif                                         0002C66BSThomas                        BC375723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648200"/>
            <a:ext cx="3178175" cy="167640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&#10;epiphyte 1                                                     0002C66ASThomas                        BC375723: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8200"/>
            <a:ext cx="16002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Line 7"/>
          <p:cNvSpPr>
            <a:spLocks noChangeShapeType="1"/>
          </p:cNvSpPr>
          <p:nvPr/>
        </p:nvSpPr>
        <p:spPr bwMode="auto">
          <a:xfrm rot="9047055" flipH="1">
            <a:off x="304800" y="2133600"/>
            <a:ext cx="457200" cy="457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032" name="Text Box 8"/>
          <p:cNvSpPr txBox="1">
            <a:spLocks noChangeArrowheads="1"/>
          </p:cNvSpPr>
          <p:nvPr/>
        </p:nvSpPr>
        <p:spPr bwMode="auto">
          <a:xfrm>
            <a:off x="0" y="5029200"/>
            <a:ext cx="5715000" cy="13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b.  Climate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	1.  Warm summers &amp; cool to 				cold winters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	2.  35-48</a:t>
            </a:r>
            <a:r>
              <a:rPr lang="en-US" sz="2000" smtClean="0">
                <a:latin typeface="Geneva" charset="0"/>
                <a:cs typeface="+mn-cs"/>
                <a:sym typeface="Symbol" charset="0"/>
              </a:rPr>
              <a:t></a:t>
            </a:r>
            <a:r>
              <a:rPr lang="en-US" sz="2000" smtClean="0">
                <a:latin typeface="Geneva" charset="0"/>
                <a:cs typeface="+mn-cs"/>
              </a:rPr>
              <a:t> F</a:t>
            </a:r>
            <a:endParaRPr lang="en-US" smtClean="0">
              <a:latin typeface="Geneva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60700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" grpId="0" autoUpdateAnimBg="0"/>
      <p:bldP spid="1032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0" y="80963"/>
            <a:ext cx="9144000" cy="275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450850" algn="l"/>
                <a:tab pos="914400" algn="l"/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450850" algn="l"/>
                <a:tab pos="914400" algn="l"/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450850" algn="l"/>
                <a:tab pos="914400" algn="l"/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450850" algn="l"/>
                <a:tab pos="914400" algn="l"/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450850" algn="l"/>
                <a:tab pos="914400" algn="l"/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914400" algn="l"/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914400" algn="l"/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914400" algn="l"/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0850" algn="l"/>
                <a:tab pos="914400" algn="l"/>
                <a:tab pos="1147763" algn="l"/>
                <a:tab pos="1543050" algn="l"/>
                <a:tab pos="1939925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	c.  Yearly precipitation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		1.  30-49 in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	d.  Vegetation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		1.  Deciduous trees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			a.  Trees that loose their leaves all at once in the fall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			b.  Oak, hickory, elm, willow, cottonwood</a:t>
            </a:r>
          </a:p>
          <a:p>
            <a:pPr>
              <a:lnSpc>
                <a:spcPct val="120000"/>
              </a:lnSpc>
              <a:defRPr/>
            </a:pPr>
            <a:r>
              <a:rPr lang="en-US" sz="2000" smtClean="0">
                <a:latin typeface="Geneva" charset="0"/>
                <a:cs typeface="+mn-cs"/>
              </a:rPr>
              <a:t>				2.  Shrubs and a variety of plants and herbs</a:t>
            </a:r>
            <a:endParaRPr lang="en-US" smtClean="0">
              <a:latin typeface="Geneva" charset="0"/>
              <a:cs typeface="+mn-cs"/>
            </a:endParaRPr>
          </a:p>
        </p:txBody>
      </p:sp>
      <p:pic>
        <p:nvPicPr>
          <p:cNvPr id="6147" name="Picture 3" descr="Decidious Forest 3.jpg                                         0002C66BSThomas                        BC375723: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2819400"/>
            <a:ext cx="2667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0" y="4348163"/>
            <a:ext cx="6553200" cy="231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682625" algn="l"/>
                <a:tab pos="1147763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>
              <a:tabLst>
                <a:tab pos="682625" algn="l"/>
                <a:tab pos="1147763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>
              <a:tabLst>
                <a:tab pos="682625" algn="l"/>
                <a:tab pos="1147763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>
              <a:tabLst>
                <a:tab pos="682625" algn="l"/>
                <a:tab pos="1147763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>
              <a:tabLst>
                <a:tab pos="682625" algn="l"/>
                <a:tab pos="1147763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147763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147763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147763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82625" algn="l"/>
                <a:tab pos="1147763" algn="l"/>
                <a:tab pos="1433513" algn="l"/>
                <a:tab pos="1830388" algn="l"/>
              </a:tabLs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3.  Savannas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	a.  Location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		1.  Africa, South America, Australia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	b.  Climate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		1.  Hot, alternating wet and dry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			seasons</a:t>
            </a:r>
          </a:p>
          <a:p>
            <a:pPr>
              <a:defRPr/>
            </a:pPr>
            <a:r>
              <a:rPr lang="en-US" sz="2000" smtClean="0">
                <a:latin typeface="Geneva" charset="0"/>
                <a:cs typeface="+mn-cs"/>
              </a:rPr>
              <a:t>			2.  41-51</a:t>
            </a:r>
            <a:r>
              <a:rPr lang="en-US" sz="2000" smtClean="0">
                <a:latin typeface="Geneva" charset="0"/>
                <a:cs typeface="+mn-cs"/>
                <a:sym typeface="Symbol" charset="0"/>
              </a:rPr>
              <a:t></a:t>
            </a:r>
            <a:r>
              <a:rPr lang="en-US" sz="2000" smtClean="0">
                <a:latin typeface="Geneva" charset="0"/>
                <a:cs typeface="+mn-cs"/>
              </a:rPr>
              <a:t> F</a:t>
            </a:r>
            <a:endParaRPr lang="en-US" smtClean="0">
              <a:latin typeface="Geneva" charset="0"/>
              <a:cs typeface="+mn-cs"/>
            </a:endParaRPr>
          </a:p>
        </p:txBody>
      </p:sp>
      <p:pic>
        <p:nvPicPr>
          <p:cNvPr id="6149" name="Picture 5" descr="savanna_location.gif                                           0002C66CSThomas                        BC375723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648200"/>
            <a:ext cx="2949575" cy="198120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715154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utoUpdateAnimBg="0"/>
    </p:bld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ゴシック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World">
  <a:themeElements>
    <a:clrScheme name="World 1">
      <a:dk1>
        <a:srgbClr val="336699"/>
      </a:dk1>
      <a:lt1>
        <a:srgbClr val="EAEAEA"/>
      </a:lt1>
      <a:dk2>
        <a:srgbClr val="0099CC"/>
      </a:dk2>
      <a:lt2>
        <a:srgbClr val="FFFFCC"/>
      </a:lt2>
      <a:accent1>
        <a:srgbClr val="00CCCC"/>
      </a:accent1>
      <a:accent2>
        <a:srgbClr val="B2B2B2"/>
      </a:accent2>
      <a:accent3>
        <a:srgbClr val="AACAE2"/>
      </a:accent3>
      <a:accent4>
        <a:srgbClr val="C8C8C8"/>
      </a:accent4>
      <a:accent5>
        <a:srgbClr val="AAE2E2"/>
      </a:accent5>
      <a:accent6>
        <a:srgbClr val="A1A1A1"/>
      </a:accent6>
      <a:hlink>
        <a:srgbClr val="FF7C80"/>
      </a:hlink>
      <a:folHlink>
        <a:srgbClr val="00CCFF"/>
      </a:folHlink>
    </a:clrScheme>
    <a:fontScheme name="World">
      <a:majorFont>
        <a:latin typeface="Arial"/>
        <a:ea typeface="ＭＳ Ｐゴシック"/>
        <a:cs typeface=""/>
      </a:majorFont>
      <a:minorFont>
        <a:latin typeface="Times New Roman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eneva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eneva" charset="0"/>
            <a:ea typeface="ＭＳ Ｐゴシック" charset="0"/>
          </a:defRPr>
        </a:defPPr>
      </a:lstStyle>
    </a:lnDef>
  </a:objectDefaults>
  <a:extraClrSchemeLst>
    <a:extraClrScheme>
      <a:clrScheme name="World 1">
        <a:dk1>
          <a:srgbClr val="336699"/>
        </a:dk1>
        <a:lt1>
          <a:srgbClr val="EAEAEA"/>
        </a:lt1>
        <a:dk2>
          <a:srgbClr val="0099CC"/>
        </a:dk2>
        <a:lt2>
          <a:srgbClr val="FFFFCC"/>
        </a:lt2>
        <a:accent1>
          <a:srgbClr val="00CCCC"/>
        </a:accent1>
        <a:accent2>
          <a:srgbClr val="B2B2B2"/>
        </a:accent2>
        <a:accent3>
          <a:srgbClr val="AACAE2"/>
        </a:accent3>
        <a:accent4>
          <a:srgbClr val="C8C8C8"/>
        </a:accent4>
        <a:accent5>
          <a:srgbClr val="AAE2E2"/>
        </a:accent5>
        <a:accent6>
          <a:srgbClr val="A1A1A1"/>
        </a:accent6>
        <a:hlink>
          <a:srgbClr val="FF7C80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orld 2">
        <a:dk1>
          <a:srgbClr val="4D4D4D"/>
        </a:dk1>
        <a:lt1>
          <a:srgbClr val="CCECFF"/>
        </a:lt1>
        <a:dk2>
          <a:srgbClr val="336699"/>
        </a:dk2>
        <a:lt2>
          <a:srgbClr val="7AC4E8"/>
        </a:lt2>
        <a:accent1>
          <a:srgbClr val="00CCCC"/>
        </a:accent1>
        <a:accent2>
          <a:srgbClr val="CBCBCB"/>
        </a:accent2>
        <a:accent3>
          <a:srgbClr val="E2F4FF"/>
        </a:accent3>
        <a:accent4>
          <a:srgbClr val="404040"/>
        </a:accent4>
        <a:accent5>
          <a:srgbClr val="AAE2E2"/>
        </a:accent5>
        <a:accent6>
          <a:srgbClr val="B8B8B8"/>
        </a:accent6>
        <a:hlink>
          <a:srgbClr val="0099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orld 3">
        <a:dk1>
          <a:srgbClr val="000000"/>
        </a:dk1>
        <a:lt1>
          <a:srgbClr val="DDDDDD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EAEAEA"/>
        </a:accent2>
        <a:accent3>
          <a:srgbClr val="EBEBEB"/>
        </a:accent3>
        <a:accent4>
          <a:srgbClr val="000000"/>
        </a:accent4>
        <a:accent5>
          <a:srgbClr val="E2E2E2"/>
        </a:accent5>
        <a:accent6>
          <a:srgbClr val="D4D4D4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Technic.thmx</Template>
  <TotalTime>2659</TotalTime>
  <Words>96</Words>
  <Application>Microsoft Macintosh PowerPoint</Application>
  <PresentationFormat>On-screen Show (4:3)</PresentationFormat>
  <Paragraphs>287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0" baseType="lpstr">
      <vt:lpstr>Technic</vt:lpstr>
      <vt:lpstr>World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Thomas Jefferson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 Thomas</dc:creator>
  <cp:lastModifiedBy>Scott Thomas</cp:lastModifiedBy>
  <cp:revision>93</cp:revision>
  <dcterms:created xsi:type="dcterms:W3CDTF">2012-02-10T22:02:14Z</dcterms:created>
  <dcterms:modified xsi:type="dcterms:W3CDTF">2014-05-19T13:24:57Z</dcterms:modified>
</cp:coreProperties>
</file>